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45"/>
  </p:notesMasterIdLst>
  <p:sldIdLst>
    <p:sldId id="256" r:id="rId3"/>
    <p:sldId id="302" r:id="rId4"/>
    <p:sldId id="259" r:id="rId5"/>
    <p:sldId id="303" r:id="rId6"/>
    <p:sldId id="260" r:id="rId7"/>
    <p:sldId id="287" r:id="rId8"/>
    <p:sldId id="262" r:id="rId9"/>
    <p:sldId id="288" r:id="rId10"/>
    <p:sldId id="289" r:id="rId11"/>
    <p:sldId id="290" r:id="rId12"/>
    <p:sldId id="291" r:id="rId13"/>
    <p:sldId id="292" r:id="rId14"/>
    <p:sldId id="293" r:id="rId15"/>
    <p:sldId id="294" r:id="rId16"/>
    <p:sldId id="295" r:id="rId17"/>
    <p:sldId id="296" r:id="rId18"/>
    <p:sldId id="297" r:id="rId19"/>
    <p:sldId id="298" r:id="rId20"/>
    <p:sldId id="274" r:id="rId21"/>
    <p:sldId id="273" r:id="rId22"/>
    <p:sldId id="281" r:id="rId23"/>
    <p:sldId id="282" r:id="rId24"/>
    <p:sldId id="285" r:id="rId25"/>
    <p:sldId id="300" r:id="rId26"/>
    <p:sldId id="278" r:id="rId27"/>
    <p:sldId id="277" r:id="rId28"/>
    <p:sldId id="276" r:id="rId29"/>
    <p:sldId id="311" r:id="rId30"/>
    <p:sldId id="279" r:id="rId31"/>
    <p:sldId id="305" r:id="rId32"/>
    <p:sldId id="286" r:id="rId33"/>
    <p:sldId id="306" r:id="rId34"/>
    <p:sldId id="267" r:id="rId35"/>
    <p:sldId id="304" r:id="rId36"/>
    <p:sldId id="307" r:id="rId37"/>
    <p:sldId id="308" r:id="rId38"/>
    <p:sldId id="310" r:id="rId39"/>
    <p:sldId id="309" r:id="rId40"/>
    <p:sldId id="301" r:id="rId41"/>
    <p:sldId id="268" r:id="rId42"/>
    <p:sldId id="269" r:id="rId43"/>
    <p:sldId id="270" r:id="rId44"/>
  </p:sldIdLst>
  <p:sldSz cx="12192000"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OQWlPklXDS2IHJP5iC74LA3rF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1" autoAdjust="0"/>
    <p:restoredTop sz="94660"/>
  </p:normalViewPr>
  <p:slideViewPr>
    <p:cSldViewPr snapToGrid="0">
      <p:cViewPr varScale="1">
        <p:scale>
          <a:sx n="85" d="100"/>
          <a:sy n="85" d="100"/>
        </p:scale>
        <p:origin x="54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3842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826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511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542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85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433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9048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71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4364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2828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62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286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95A7073-23AC-4F59-DE7F-62447635BA40}"/>
            </a:ext>
          </a:extLst>
        </p:cNvPr>
        <p:cNvGrpSpPr/>
        <p:nvPr/>
      </p:nvGrpSpPr>
      <p:grpSpPr>
        <a:xfrm>
          <a:off x="0" y="0"/>
          <a:ext cx="0" cy="0"/>
          <a:chOff x="0" y="0"/>
          <a:chExt cx="0" cy="0"/>
        </a:xfrm>
      </p:grpSpPr>
      <p:sp>
        <p:nvSpPr>
          <p:cNvPr id="191" name="Google Shape;191;p10:notes">
            <a:extLst>
              <a:ext uri="{FF2B5EF4-FFF2-40B4-BE49-F238E27FC236}">
                <a16:creationId xmlns:a16="http://schemas.microsoft.com/office/drawing/2014/main" id="{1AEF1071-D293-5048-646C-EE66B94A3D1E}"/>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0:notes">
            <a:extLst>
              <a:ext uri="{FF2B5EF4-FFF2-40B4-BE49-F238E27FC236}">
                <a16:creationId xmlns:a16="http://schemas.microsoft.com/office/drawing/2014/main" id="{BCB48E56-3C00-18A3-1568-959085495CAC}"/>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378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2032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721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873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8208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428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8fc2a60560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28fc2a60560_0_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143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8fc2a60560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28fc2a60560_0_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055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38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D94224E8-AB23-5063-1DEC-CBF7F9A43CD8}"/>
            </a:ext>
          </a:extLst>
        </p:cNvPr>
        <p:cNvGrpSpPr/>
        <p:nvPr/>
      </p:nvGrpSpPr>
      <p:grpSpPr>
        <a:xfrm>
          <a:off x="0" y="0"/>
          <a:ext cx="0" cy="0"/>
          <a:chOff x="0" y="0"/>
          <a:chExt cx="0" cy="0"/>
        </a:xfrm>
      </p:grpSpPr>
      <p:sp>
        <p:nvSpPr>
          <p:cNvPr id="191" name="Google Shape;191;p10:notes">
            <a:extLst>
              <a:ext uri="{FF2B5EF4-FFF2-40B4-BE49-F238E27FC236}">
                <a16:creationId xmlns:a16="http://schemas.microsoft.com/office/drawing/2014/main" id="{63BD44CC-A177-3A14-9D50-957717A968DC}"/>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0:notes">
            <a:extLst>
              <a:ext uri="{FF2B5EF4-FFF2-40B4-BE49-F238E27FC236}">
                <a16:creationId xmlns:a16="http://schemas.microsoft.com/office/drawing/2014/main" id="{0DBC7CA5-5B2C-8B92-5743-CA2CDD357090}"/>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475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D94224E8-AB23-5063-1DEC-CBF7F9A43CD8}"/>
            </a:ext>
          </a:extLst>
        </p:cNvPr>
        <p:cNvGrpSpPr/>
        <p:nvPr/>
      </p:nvGrpSpPr>
      <p:grpSpPr>
        <a:xfrm>
          <a:off x="0" y="0"/>
          <a:ext cx="0" cy="0"/>
          <a:chOff x="0" y="0"/>
          <a:chExt cx="0" cy="0"/>
        </a:xfrm>
      </p:grpSpPr>
      <p:sp>
        <p:nvSpPr>
          <p:cNvPr id="191" name="Google Shape;191;p10:notes">
            <a:extLst>
              <a:ext uri="{FF2B5EF4-FFF2-40B4-BE49-F238E27FC236}">
                <a16:creationId xmlns:a16="http://schemas.microsoft.com/office/drawing/2014/main" id="{63BD44CC-A177-3A14-9D50-957717A968DC}"/>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0:notes">
            <a:extLst>
              <a:ext uri="{FF2B5EF4-FFF2-40B4-BE49-F238E27FC236}">
                <a16:creationId xmlns:a16="http://schemas.microsoft.com/office/drawing/2014/main" id="{0DBC7CA5-5B2C-8B92-5743-CA2CDD357090}"/>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758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849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018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6837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489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325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017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407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14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683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1370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3"/>
        <p:cNvGrpSpPr/>
        <p:nvPr/>
      </p:nvGrpSpPr>
      <p:grpSpPr>
        <a:xfrm>
          <a:off x="0" y="0"/>
          <a:ext cx="0" cy="0"/>
          <a:chOff x="0" y="0"/>
          <a:chExt cx="0" cy="0"/>
        </a:xfrm>
      </p:grpSpPr>
      <p:sp>
        <p:nvSpPr>
          <p:cNvPr id="44" name="Google Shape;44;p27"/>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7"/>
          <p:cNvSpPr txBox="1">
            <a:spLocks noGrp="1"/>
          </p:cNvSpPr>
          <p:nvPr>
            <p:ph type="body" idx="1"/>
          </p:nvPr>
        </p:nvSpPr>
        <p:spPr>
          <a:xfrm>
            <a:off x="199440" y="109728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7"/>
          <p:cNvSpPr txBox="1">
            <a:spLocks noGrp="1"/>
          </p:cNvSpPr>
          <p:nvPr>
            <p:ph type="body" idx="2"/>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7"/>
        <p:cNvGrpSpPr/>
        <p:nvPr/>
      </p:nvGrpSpPr>
      <p:grpSpPr>
        <a:xfrm>
          <a:off x="0" y="0"/>
          <a:ext cx="0" cy="0"/>
          <a:chOff x="0" y="0"/>
          <a:chExt cx="0" cy="0"/>
        </a:xfrm>
      </p:grpSpPr>
      <p:sp>
        <p:nvSpPr>
          <p:cNvPr id="48" name="Google Shape;48;p28"/>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8"/>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8"/>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8"/>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8"/>
          <p:cNvSpPr txBox="1">
            <a:spLocks noGrp="1"/>
          </p:cNvSpPr>
          <p:nvPr>
            <p:ph type="body" idx="4"/>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3"/>
        <p:cNvGrpSpPr/>
        <p:nvPr/>
      </p:nvGrpSpPr>
      <p:grpSpPr>
        <a:xfrm>
          <a:off x="0" y="0"/>
          <a:ext cx="0" cy="0"/>
          <a:chOff x="0" y="0"/>
          <a:chExt cx="0" cy="0"/>
        </a:xfrm>
      </p:grpSpPr>
      <p:sp>
        <p:nvSpPr>
          <p:cNvPr id="54" name="Google Shape;54;p29"/>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9"/>
          <p:cNvSpPr txBox="1">
            <a:spLocks noGrp="1"/>
          </p:cNvSpPr>
          <p:nvPr>
            <p:ph type="body" idx="1"/>
          </p:nvPr>
        </p:nvSpPr>
        <p:spPr>
          <a:xfrm>
            <a:off x="19944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9"/>
          <p:cNvSpPr txBox="1">
            <a:spLocks noGrp="1"/>
          </p:cNvSpPr>
          <p:nvPr>
            <p:ph type="body" idx="2"/>
          </p:nvPr>
        </p:nvSpPr>
        <p:spPr>
          <a:xfrm>
            <a:off x="418212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9"/>
          <p:cNvSpPr txBox="1">
            <a:spLocks noGrp="1"/>
          </p:cNvSpPr>
          <p:nvPr>
            <p:ph type="body" idx="3"/>
          </p:nvPr>
        </p:nvSpPr>
        <p:spPr>
          <a:xfrm>
            <a:off x="816480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9"/>
          <p:cNvSpPr txBox="1">
            <a:spLocks noGrp="1"/>
          </p:cNvSpPr>
          <p:nvPr>
            <p:ph type="body" idx="4"/>
          </p:nvPr>
        </p:nvSpPr>
        <p:spPr>
          <a:xfrm>
            <a:off x="19944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9"/>
          <p:cNvSpPr txBox="1">
            <a:spLocks noGrp="1"/>
          </p:cNvSpPr>
          <p:nvPr>
            <p:ph type="body" idx="5"/>
          </p:nvPr>
        </p:nvSpPr>
        <p:spPr>
          <a:xfrm>
            <a:off x="418212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9"/>
          <p:cNvSpPr txBox="1">
            <a:spLocks noGrp="1"/>
          </p:cNvSpPr>
          <p:nvPr>
            <p:ph type="body" idx="6"/>
          </p:nvPr>
        </p:nvSpPr>
        <p:spPr>
          <a:xfrm>
            <a:off x="816480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a:off x="199440" y="1097280"/>
            <a:ext cx="1177884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7"/>
        <p:cNvGrpSpPr/>
        <p:nvPr/>
      </p:nvGrpSpPr>
      <p:grpSpPr>
        <a:xfrm>
          <a:off x="0" y="0"/>
          <a:ext cx="0" cy="0"/>
          <a:chOff x="0" y="0"/>
          <a:chExt cx="0" cy="0"/>
        </a:xfrm>
      </p:grpSpPr>
      <p:sp>
        <p:nvSpPr>
          <p:cNvPr id="78" name="Google Shape;78;p32"/>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2"/>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2"/>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33"/>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3"/>
        <p:cNvGrpSpPr/>
        <p:nvPr/>
      </p:nvGrpSpPr>
      <p:grpSpPr>
        <a:xfrm>
          <a:off x="0" y="0"/>
          <a:ext cx="0" cy="0"/>
          <a:chOff x="0" y="0"/>
          <a:chExt cx="0" cy="0"/>
        </a:xfrm>
      </p:grpSpPr>
      <p:sp>
        <p:nvSpPr>
          <p:cNvPr id="84" name="Google Shape;84;p34"/>
          <p:cNvSpPr txBox="1">
            <a:spLocks noGrp="1"/>
          </p:cNvSpPr>
          <p:nvPr>
            <p:ph type="subTitle" idx="1"/>
          </p:nvPr>
        </p:nvSpPr>
        <p:spPr>
          <a:xfrm>
            <a:off x="0" y="232920"/>
            <a:ext cx="12191760" cy="33138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5"/>
        <p:cNvGrpSpPr/>
        <p:nvPr/>
      </p:nvGrpSpPr>
      <p:grpSpPr>
        <a:xfrm>
          <a:off x="0" y="0"/>
          <a:ext cx="0" cy="0"/>
          <a:chOff x="0" y="0"/>
          <a:chExt cx="0" cy="0"/>
        </a:xfrm>
      </p:grpSpPr>
      <p:sp>
        <p:nvSpPr>
          <p:cNvPr id="86" name="Google Shape;86;p35"/>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5"/>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35"/>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5"/>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0"/>
        <p:cNvGrpSpPr/>
        <p:nvPr/>
      </p:nvGrpSpPr>
      <p:grpSpPr>
        <a:xfrm>
          <a:off x="0" y="0"/>
          <a:ext cx="0" cy="0"/>
          <a:chOff x="0" y="0"/>
          <a:chExt cx="0" cy="0"/>
        </a:xfrm>
      </p:grpSpPr>
      <p:sp>
        <p:nvSpPr>
          <p:cNvPr id="91" name="Google Shape;91;p36"/>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6"/>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6"/>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36"/>
          <p:cNvSpPr txBox="1">
            <a:spLocks noGrp="1"/>
          </p:cNvSpPr>
          <p:nvPr>
            <p:ph type="body" idx="3"/>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4"/>
        <p:cNvGrpSpPr/>
        <p:nvPr/>
      </p:nvGrpSpPr>
      <p:grpSpPr>
        <a:xfrm>
          <a:off x="0" y="0"/>
          <a:ext cx="0" cy="0"/>
          <a:chOff x="0" y="0"/>
          <a:chExt cx="0" cy="0"/>
        </a:xfrm>
      </p:grpSpPr>
      <p:sp>
        <p:nvSpPr>
          <p:cNvPr id="15" name="Google Shape;15;p19"/>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9"/>
          <p:cNvSpPr txBox="1">
            <a:spLocks noGrp="1"/>
          </p:cNvSpPr>
          <p:nvPr>
            <p:ph type="subTitle" idx="1"/>
          </p:nvPr>
        </p:nvSpPr>
        <p:spPr>
          <a:xfrm>
            <a:off x="199440" y="1097280"/>
            <a:ext cx="11778840" cy="53946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5"/>
        <p:cNvGrpSpPr/>
        <p:nvPr/>
      </p:nvGrpSpPr>
      <p:grpSpPr>
        <a:xfrm>
          <a:off x="0" y="0"/>
          <a:ext cx="0" cy="0"/>
          <a:chOff x="0" y="0"/>
          <a:chExt cx="0" cy="0"/>
        </a:xfrm>
      </p:grpSpPr>
      <p:sp>
        <p:nvSpPr>
          <p:cNvPr id="96" name="Google Shape;96;p37"/>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37"/>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37"/>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37"/>
          <p:cNvSpPr txBox="1">
            <a:spLocks noGrp="1"/>
          </p:cNvSpPr>
          <p:nvPr>
            <p:ph type="body" idx="3"/>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00"/>
        <p:cNvGrpSpPr/>
        <p:nvPr/>
      </p:nvGrpSpPr>
      <p:grpSpPr>
        <a:xfrm>
          <a:off x="0" y="0"/>
          <a:ext cx="0" cy="0"/>
          <a:chOff x="0" y="0"/>
          <a:chExt cx="0" cy="0"/>
        </a:xfrm>
      </p:grpSpPr>
      <p:sp>
        <p:nvSpPr>
          <p:cNvPr id="101" name="Google Shape;101;p38"/>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8"/>
          <p:cNvSpPr txBox="1">
            <a:spLocks noGrp="1"/>
          </p:cNvSpPr>
          <p:nvPr>
            <p:ph type="body" idx="1"/>
          </p:nvPr>
        </p:nvSpPr>
        <p:spPr>
          <a:xfrm>
            <a:off x="199440" y="109728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38"/>
          <p:cNvSpPr txBox="1">
            <a:spLocks noGrp="1"/>
          </p:cNvSpPr>
          <p:nvPr>
            <p:ph type="body" idx="2"/>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04"/>
        <p:cNvGrpSpPr/>
        <p:nvPr/>
      </p:nvGrpSpPr>
      <p:grpSpPr>
        <a:xfrm>
          <a:off x="0" y="0"/>
          <a:ext cx="0" cy="0"/>
          <a:chOff x="0" y="0"/>
          <a:chExt cx="0" cy="0"/>
        </a:xfrm>
      </p:grpSpPr>
      <p:sp>
        <p:nvSpPr>
          <p:cNvPr id="105" name="Google Shape;105;p39"/>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9"/>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39"/>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39"/>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9"/>
          <p:cNvSpPr txBox="1">
            <a:spLocks noGrp="1"/>
          </p:cNvSpPr>
          <p:nvPr>
            <p:ph type="body" idx="4"/>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10"/>
        <p:cNvGrpSpPr/>
        <p:nvPr/>
      </p:nvGrpSpPr>
      <p:grpSpPr>
        <a:xfrm>
          <a:off x="0" y="0"/>
          <a:ext cx="0" cy="0"/>
          <a:chOff x="0" y="0"/>
          <a:chExt cx="0" cy="0"/>
        </a:xfrm>
      </p:grpSpPr>
      <p:sp>
        <p:nvSpPr>
          <p:cNvPr id="111" name="Google Shape;111;p40"/>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40"/>
          <p:cNvSpPr txBox="1">
            <a:spLocks noGrp="1"/>
          </p:cNvSpPr>
          <p:nvPr>
            <p:ph type="body" idx="1"/>
          </p:nvPr>
        </p:nvSpPr>
        <p:spPr>
          <a:xfrm>
            <a:off x="19944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40"/>
          <p:cNvSpPr txBox="1">
            <a:spLocks noGrp="1"/>
          </p:cNvSpPr>
          <p:nvPr>
            <p:ph type="body" idx="2"/>
          </p:nvPr>
        </p:nvSpPr>
        <p:spPr>
          <a:xfrm>
            <a:off x="418212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40"/>
          <p:cNvSpPr txBox="1">
            <a:spLocks noGrp="1"/>
          </p:cNvSpPr>
          <p:nvPr>
            <p:ph type="body" idx="3"/>
          </p:nvPr>
        </p:nvSpPr>
        <p:spPr>
          <a:xfrm>
            <a:off x="816480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40"/>
          <p:cNvSpPr txBox="1">
            <a:spLocks noGrp="1"/>
          </p:cNvSpPr>
          <p:nvPr>
            <p:ph type="body" idx="4"/>
          </p:nvPr>
        </p:nvSpPr>
        <p:spPr>
          <a:xfrm>
            <a:off x="19944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0"/>
          <p:cNvSpPr txBox="1">
            <a:spLocks noGrp="1"/>
          </p:cNvSpPr>
          <p:nvPr>
            <p:ph type="body" idx="5"/>
          </p:nvPr>
        </p:nvSpPr>
        <p:spPr>
          <a:xfrm>
            <a:off x="418212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40"/>
          <p:cNvSpPr txBox="1">
            <a:spLocks noGrp="1"/>
          </p:cNvSpPr>
          <p:nvPr>
            <p:ph type="body" idx="6"/>
          </p:nvPr>
        </p:nvSpPr>
        <p:spPr>
          <a:xfrm>
            <a:off x="816480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0"/>
          <p:cNvSpPr txBox="1">
            <a:spLocks noGrp="1"/>
          </p:cNvSpPr>
          <p:nvPr>
            <p:ph type="body" idx="1"/>
          </p:nvPr>
        </p:nvSpPr>
        <p:spPr>
          <a:xfrm>
            <a:off x="199440" y="1097280"/>
            <a:ext cx="1177884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0"/>
        <p:cNvGrpSpPr/>
        <p:nvPr/>
      </p:nvGrpSpPr>
      <p:grpSpPr>
        <a:xfrm>
          <a:off x="0" y="0"/>
          <a:ext cx="0" cy="0"/>
          <a:chOff x="0" y="0"/>
          <a:chExt cx="0" cy="0"/>
        </a:xfrm>
      </p:grpSpPr>
      <p:sp>
        <p:nvSpPr>
          <p:cNvPr id="21" name="Google Shape;21;p21"/>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1"/>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1"/>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6"/>
        <p:cNvGrpSpPr/>
        <p:nvPr/>
      </p:nvGrpSpPr>
      <p:grpSpPr>
        <a:xfrm>
          <a:off x="0" y="0"/>
          <a:ext cx="0" cy="0"/>
          <a:chOff x="0" y="0"/>
          <a:chExt cx="0" cy="0"/>
        </a:xfrm>
      </p:grpSpPr>
      <p:sp>
        <p:nvSpPr>
          <p:cNvPr id="27" name="Google Shape;27;p23"/>
          <p:cNvSpPr txBox="1">
            <a:spLocks noGrp="1"/>
          </p:cNvSpPr>
          <p:nvPr>
            <p:ph type="subTitle" idx="1"/>
          </p:nvPr>
        </p:nvSpPr>
        <p:spPr>
          <a:xfrm>
            <a:off x="0" y="232920"/>
            <a:ext cx="12191760" cy="33138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4"/>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4"/>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4"/>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body" idx="3"/>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8"/>
        <p:cNvGrpSpPr/>
        <p:nvPr/>
      </p:nvGrpSpPr>
      <p:grpSpPr>
        <a:xfrm>
          <a:off x="0" y="0"/>
          <a:ext cx="0" cy="0"/>
          <a:chOff x="0" y="0"/>
          <a:chExt cx="0" cy="0"/>
        </a:xfrm>
      </p:grpSpPr>
      <p:sp>
        <p:nvSpPr>
          <p:cNvPr id="39" name="Google Shape;39;p26"/>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6"/>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6"/>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6"/>
          <p:cNvSpPr txBox="1">
            <a:spLocks noGrp="1"/>
          </p:cNvSpPr>
          <p:nvPr>
            <p:ph type="body" idx="3"/>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p:nvPr/>
        </p:nvSpPr>
        <p:spPr>
          <a:xfrm>
            <a:off x="777240" y="6634440"/>
            <a:ext cx="5781600" cy="22068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5"/>
          <p:cNvSpPr/>
          <p:nvPr/>
        </p:nvSpPr>
        <p:spPr>
          <a:xfrm>
            <a:off x="6559200" y="6634440"/>
            <a:ext cx="5194800" cy="220680"/>
          </a:xfrm>
          <a:prstGeom prst="rect">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5"/>
          <p:cNvSpPr/>
          <p:nvPr/>
        </p:nvSpPr>
        <p:spPr>
          <a:xfrm>
            <a:off x="11754360" y="6636960"/>
            <a:ext cx="437400" cy="22068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5"/>
          <p:cNvSpPr/>
          <p:nvPr/>
        </p:nvSpPr>
        <p:spPr>
          <a:xfrm>
            <a:off x="0" y="0"/>
            <a:ext cx="12191760" cy="232560"/>
          </a:xfrm>
          <a:prstGeom prst="rect">
            <a:avLst/>
          </a:prstGeom>
          <a:solidFill>
            <a:srgbClr val="0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5"/>
          <p:cNvSpPr/>
          <p:nvPr/>
        </p:nvSpPr>
        <p:spPr>
          <a:xfrm>
            <a:off x="0" y="6634440"/>
            <a:ext cx="776880" cy="221040"/>
          </a:xfrm>
          <a:prstGeom prst="rect">
            <a:avLst/>
          </a:prstGeom>
          <a:solidFill>
            <a:srgbClr val="C55A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7"/>
          <p:cNvSpPr txBox="1">
            <a:spLocks noGrp="1"/>
          </p:cNvSpPr>
          <p:nvPr>
            <p:ph type="body" idx="1"/>
          </p:nvPr>
        </p:nvSpPr>
        <p:spPr>
          <a:xfrm>
            <a:off x="199440" y="1097280"/>
            <a:ext cx="11778840" cy="5394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7"/>
          <p:cNvSpPr/>
          <p:nvPr/>
        </p:nvSpPr>
        <p:spPr>
          <a:xfrm>
            <a:off x="777240" y="6642720"/>
            <a:ext cx="5653800" cy="21492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small">
                <a:solidFill>
                  <a:srgbClr val="FFFFFF"/>
                </a:solidFill>
                <a:latin typeface="Times New Roman"/>
                <a:ea typeface="Times New Roman"/>
                <a:cs typeface="Times New Roman"/>
                <a:sym typeface="Times New Roman"/>
              </a:rPr>
              <a:t>Dept. of Computer Science and Engineering</a:t>
            </a:r>
            <a:endParaRPr sz="1600" b="0" i="0" u="none" strike="noStrike" cap="none">
              <a:solidFill>
                <a:schemeClr val="dk1"/>
              </a:solidFill>
              <a:latin typeface="Arial"/>
              <a:ea typeface="Arial"/>
              <a:cs typeface="Arial"/>
              <a:sym typeface="Arial"/>
            </a:endParaRPr>
          </a:p>
        </p:txBody>
      </p:sp>
      <p:sp>
        <p:nvSpPr>
          <p:cNvPr id="65" name="Google Shape;65;p17"/>
          <p:cNvSpPr/>
          <p:nvPr/>
        </p:nvSpPr>
        <p:spPr>
          <a:xfrm>
            <a:off x="6431400" y="6642000"/>
            <a:ext cx="5322600" cy="215640"/>
          </a:xfrm>
          <a:prstGeom prst="rect">
            <a:avLst/>
          </a:prstGeom>
          <a:solidFill>
            <a:srgbClr val="0080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small">
                <a:solidFill>
                  <a:srgbClr val="FFFFFF"/>
                </a:solidFill>
                <a:latin typeface="Times New Roman"/>
                <a:ea typeface="Times New Roman"/>
                <a:cs typeface="Times New Roman"/>
                <a:sym typeface="Times New Roman"/>
              </a:rPr>
              <a:t>Srinivasa Ramanujan Institute of Technology</a:t>
            </a:r>
            <a:endParaRPr sz="1600" b="0" i="0" u="none" strike="noStrike" cap="none">
              <a:solidFill>
                <a:schemeClr val="dk1"/>
              </a:solidFill>
              <a:latin typeface="Arial"/>
              <a:ea typeface="Arial"/>
              <a:cs typeface="Arial"/>
              <a:sym typeface="Arial"/>
            </a:endParaRPr>
          </a:p>
        </p:txBody>
      </p:sp>
      <p:sp>
        <p:nvSpPr>
          <p:cNvPr id="66" name="Google Shape;66;p17"/>
          <p:cNvSpPr/>
          <p:nvPr/>
        </p:nvSpPr>
        <p:spPr>
          <a:xfrm>
            <a:off x="11754360" y="6642000"/>
            <a:ext cx="437400" cy="2156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1600" b="1" i="0" u="none" strike="noStrike" cap="none">
                <a:solidFill>
                  <a:srgbClr val="002060"/>
                </a:solidFill>
                <a:latin typeface="Times New Roman"/>
                <a:ea typeface="Times New Roman"/>
                <a:cs typeface="Times New Roman"/>
                <a:sym typeface="Times New Roman"/>
              </a:rPr>
              <a:t>‹#›</a:t>
            </a:fld>
            <a:endParaRPr sz="1600" b="0" i="0" u="none" strike="noStrike" cap="none">
              <a:solidFill>
                <a:schemeClr val="dk1"/>
              </a:solidFill>
              <a:latin typeface="Arial"/>
              <a:ea typeface="Arial"/>
              <a:cs typeface="Arial"/>
              <a:sym typeface="Arial"/>
            </a:endParaRPr>
          </a:p>
        </p:txBody>
      </p:sp>
      <p:sp>
        <p:nvSpPr>
          <p:cNvPr id="67" name="Google Shape;67;p17"/>
          <p:cNvSpPr/>
          <p:nvPr/>
        </p:nvSpPr>
        <p:spPr>
          <a:xfrm>
            <a:off x="0" y="0"/>
            <a:ext cx="12191760" cy="232560"/>
          </a:xfrm>
          <a:prstGeom prst="rect">
            <a:avLst/>
          </a:prstGeom>
          <a:solidFill>
            <a:srgbClr val="00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500" b="1" i="1" u="none" strike="noStrike" cap="none" dirty="0">
                <a:solidFill>
                  <a:srgbClr val="FFFFFF"/>
                </a:solidFill>
                <a:latin typeface="Times New Roman"/>
                <a:ea typeface="Times New Roman"/>
                <a:cs typeface="Times New Roman"/>
                <a:sym typeface="Times New Roman"/>
              </a:rPr>
              <a:t>Faculty appraisal system</a:t>
            </a:r>
            <a:endParaRPr sz="1500" b="0" i="0" u="none" strike="noStrike" cap="none" dirty="0">
              <a:solidFill>
                <a:schemeClr val="dk1"/>
              </a:solidFill>
              <a:latin typeface="Arial"/>
              <a:ea typeface="Arial"/>
              <a:cs typeface="Arial"/>
              <a:sym typeface="Arial"/>
            </a:endParaRPr>
          </a:p>
        </p:txBody>
      </p:sp>
      <p:pic>
        <p:nvPicPr>
          <p:cNvPr id="68" name="Google Shape;68;p17"/>
          <p:cNvPicPr preferRelativeResize="0"/>
          <p:nvPr/>
        </p:nvPicPr>
        <p:blipFill rotWithShape="1">
          <a:blip r:embed="rId13">
            <a:alphaModFix/>
          </a:blip>
          <a:srcRect/>
          <a:stretch/>
        </p:blipFill>
        <p:spPr>
          <a:xfrm>
            <a:off x="11506320" y="5956200"/>
            <a:ext cx="685440" cy="685440"/>
          </a:xfrm>
          <a:prstGeom prst="rect">
            <a:avLst/>
          </a:prstGeom>
          <a:noFill/>
          <a:ln>
            <a:noFill/>
          </a:ln>
        </p:spPr>
      </p:pic>
      <p:sp>
        <p:nvSpPr>
          <p:cNvPr id="69" name="Google Shape;69;p17"/>
          <p:cNvSpPr/>
          <p:nvPr/>
        </p:nvSpPr>
        <p:spPr>
          <a:xfrm>
            <a:off x="0" y="6642720"/>
            <a:ext cx="776880" cy="214920"/>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small">
                <a:solidFill>
                  <a:srgbClr val="FFFFFF"/>
                </a:solidFill>
                <a:latin typeface="Times New Roman"/>
                <a:ea typeface="Times New Roman"/>
                <a:cs typeface="Times New Roman"/>
                <a:sym typeface="Times New Roman"/>
              </a:rPr>
              <a:t>B - 4</a:t>
            </a:r>
            <a:endParaRPr sz="16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file:///C:\Users\sakiy\Downloads\PAPERID-ICIAET-P264.docx"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ieeexplore.ieee.org/document/8400266"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hyperlink" Target="https://www.sciencedirect.com/science/article/pii/S2212827120300093" TargetMode="External"/><Relationship Id="rId5" Type="http://schemas.openxmlformats.org/officeDocument/2006/relationships/hyperlink" Target="https://ieeexplore.ieee.org/document/8697379" TargetMode="External"/><Relationship Id="rId4" Type="http://schemas.openxmlformats.org/officeDocument/2006/relationships/hyperlink" Target="https://www.academia.edu/38616529/EFFICACY_OF_FACULTY_PERFORMANCE_APPRAISAL_SYSTEM_IN_HIGHER_EDUCATIONAL_ORGANIZATIO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204g1a0591/CSE-2020-24-Batch-B4"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
          <p:cNvSpPr/>
          <p:nvPr/>
        </p:nvSpPr>
        <p:spPr>
          <a:xfrm>
            <a:off x="5686298" y="1657799"/>
            <a:ext cx="2382480" cy="58428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1852" b="0" i="0" u="none" strike="noStrike" cap="none">
                <a:solidFill>
                  <a:srgbClr val="000000"/>
                </a:solidFill>
                <a:latin typeface="Times New Roman"/>
                <a:ea typeface="Times New Roman"/>
                <a:cs typeface="Times New Roman"/>
                <a:sym typeface="Times New Roman"/>
              </a:rPr>
              <a:t>M. Saranya</a:t>
            </a:r>
            <a:endParaRPr sz="1852" b="0" i="0" u="none" strike="noStrike" cap="none">
              <a:solidFill>
                <a:schemeClr val="dk1"/>
              </a:solidFill>
              <a:latin typeface="Times New Roman"/>
              <a:ea typeface="Times New Roman"/>
              <a:cs typeface="Times New Roman"/>
              <a:sym typeface="Times New Roman"/>
            </a:endParaRPr>
          </a:p>
          <a:p>
            <a:pPr marL="0" marR="0" lvl="0" indent="0" algn="ctr" rtl="0">
              <a:lnSpc>
                <a:spcPct val="90000"/>
              </a:lnSpc>
              <a:spcBef>
                <a:spcPts val="300"/>
              </a:spcBef>
              <a:spcAft>
                <a:spcPts val="0"/>
              </a:spcAft>
              <a:buNone/>
            </a:pPr>
            <a:r>
              <a:rPr lang="en-US" sz="877" b="0" i="0" u="none" strike="noStrike" cap="none">
                <a:solidFill>
                  <a:srgbClr val="000000"/>
                </a:solidFill>
                <a:latin typeface="Times New Roman"/>
                <a:ea typeface="Times New Roman"/>
                <a:cs typeface="Times New Roman"/>
                <a:sym typeface="Times New Roman"/>
              </a:rPr>
              <a:t>Roll No. 204G1A0593</a:t>
            </a:r>
            <a:endParaRPr sz="877" b="0" i="0" u="none" strike="noStrike" cap="none">
              <a:solidFill>
                <a:schemeClr val="dk1"/>
              </a:solidFill>
              <a:latin typeface="Arial"/>
              <a:ea typeface="Arial"/>
              <a:cs typeface="Arial"/>
              <a:sym typeface="Arial"/>
            </a:endParaRPr>
          </a:p>
        </p:txBody>
      </p:sp>
      <p:sp>
        <p:nvSpPr>
          <p:cNvPr id="123" name="Google Shape;123;p1"/>
          <p:cNvSpPr/>
          <p:nvPr/>
        </p:nvSpPr>
        <p:spPr>
          <a:xfrm>
            <a:off x="3759480" y="2475720"/>
            <a:ext cx="4672440" cy="89784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b="0" i="1" u="none" strike="noStrike" cap="none">
                <a:solidFill>
                  <a:srgbClr val="000000"/>
                </a:solidFill>
                <a:latin typeface="Times New Roman"/>
                <a:ea typeface="Times New Roman"/>
                <a:cs typeface="Times New Roman"/>
                <a:sym typeface="Times New Roman"/>
              </a:rPr>
              <a:t>Under the guidance of</a:t>
            </a:r>
            <a:endParaRPr sz="1400" b="0" i="0" u="none" strike="noStrike" cap="none">
              <a:solidFill>
                <a:schemeClr val="dk1"/>
              </a:solidFill>
              <a:latin typeface="Arial"/>
              <a:ea typeface="Arial"/>
              <a:cs typeface="Arial"/>
              <a:sym typeface="Arial"/>
            </a:endParaRPr>
          </a:p>
          <a:p>
            <a:pPr marL="0" marR="0" lvl="0" indent="0" algn="ctr" rtl="0">
              <a:lnSpc>
                <a:spcPct val="90000"/>
              </a:lnSpc>
              <a:spcBef>
                <a:spcPts val="300"/>
              </a:spcBef>
              <a:spcAft>
                <a:spcPts val="0"/>
              </a:spcAft>
              <a:buNone/>
            </a:pPr>
            <a:r>
              <a:rPr lang="en-US" sz="2400" b="0" i="0" u="none" strike="noStrike" cap="none">
                <a:solidFill>
                  <a:srgbClr val="000000"/>
                </a:solidFill>
                <a:latin typeface="Times New Roman"/>
                <a:ea typeface="Times New Roman"/>
                <a:cs typeface="Times New Roman"/>
                <a:sym typeface="Times New Roman"/>
              </a:rPr>
              <a:t>Dr.M.Ranjit Reddy </a:t>
            </a:r>
            <a:r>
              <a:rPr lang="en-US" sz="1400" b="0" i="0" u="none" strike="noStrike" cap="none">
                <a:solidFill>
                  <a:srgbClr val="000000"/>
                </a:solidFill>
                <a:latin typeface="Times New Roman"/>
                <a:ea typeface="Times New Roman"/>
                <a:cs typeface="Times New Roman"/>
                <a:sym typeface="Times New Roman"/>
              </a:rPr>
              <a:t>M.Tech.Ph.D</a:t>
            </a:r>
            <a:endParaRPr sz="1400" b="0" i="0" u="none" strike="noStrike" cap="none">
              <a:solidFill>
                <a:schemeClr val="dk1"/>
              </a:solidFill>
              <a:latin typeface="Arial"/>
              <a:ea typeface="Arial"/>
              <a:cs typeface="Arial"/>
              <a:sym typeface="Arial"/>
            </a:endParaRPr>
          </a:p>
          <a:p>
            <a:pPr marL="0" marR="0" lvl="0" indent="0" algn="ctr" rtl="0">
              <a:lnSpc>
                <a:spcPct val="90000"/>
              </a:lnSpc>
              <a:spcBef>
                <a:spcPts val="201"/>
              </a:spcBef>
              <a:spcAft>
                <a:spcPts val="0"/>
              </a:spcAft>
              <a:buNone/>
            </a:pPr>
            <a:r>
              <a:rPr lang="en-US" sz="1400" b="0" i="0" u="none" strike="noStrike" cap="none">
                <a:solidFill>
                  <a:srgbClr val="000000"/>
                </a:solidFill>
                <a:latin typeface="Times New Roman"/>
                <a:ea typeface="Times New Roman"/>
                <a:cs typeface="Times New Roman"/>
                <a:sym typeface="Times New Roman"/>
              </a:rPr>
              <a:t> Professor</a:t>
            </a:r>
            <a:endParaRPr sz="1400" b="0" i="0" u="none" strike="noStrike" cap="none">
              <a:solidFill>
                <a:schemeClr val="dk1"/>
              </a:solidFill>
              <a:latin typeface="Arial"/>
              <a:ea typeface="Arial"/>
              <a:cs typeface="Arial"/>
              <a:sym typeface="Arial"/>
            </a:endParaRPr>
          </a:p>
        </p:txBody>
      </p:sp>
      <p:sp>
        <p:nvSpPr>
          <p:cNvPr id="124" name="Google Shape;124;p1"/>
          <p:cNvSpPr/>
          <p:nvPr/>
        </p:nvSpPr>
        <p:spPr>
          <a:xfrm>
            <a:off x="1514520" y="5162400"/>
            <a:ext cx="9162720" cy="1360440"/>
          </a:xfrm>
          <a:prstGeom prst="rect">
            <a:avLst/>
          </a:prstGeom>
          <a:noFill/>
          <a:ln>
            <a:noFill/>
          </a:ln>
        </p:spPr>
        <p:txBody>
          <a:bodyPr spcFirstLastPara="1" wrap="square" lIns="91425" tIns="45700" rIns="91425" bIns="45700" anchor="t" anchorCtr="0">
            <a:normAutofit/>
          </a:bodyPr>
          <a:lstStyle/>
          <a:p>
            <a:pPr marL="0" marR="0" lvl="0" indent="0" algn="ctr" rtl="0">
              <a:lnSpc>
                <a:spcPct val="70000"/>
              </a:lnSpc>
              <a:spcBef>
                <a:spcPts val="0"/>
              </a:spcBef>
              <a:spcAft>
                <a:spcPts val="0"/>
              </a:spcAft>
              <a:buNone/>
            </a:pPr>
            <a:r>
              <a:rPr lang="en-US" sz="2394" b="0" i="0" u="none" strike="noStrike" cap="none">
                <a:solidFill>
                  <a:srgbClr val="000000"/>
                </a:solidFill>
                <a:latin typeface="Times New Roman"/>
                <a:ea typeface="Times New Roman"/>
                <a:cs typeface="Times New Roman"/>
                <a:sym typeface="Times New Roman"/>
              </a:rPr>
              <a:t>Department of Computer Science and Engineering      </a:t>
            </a:r>
            <a:endParaRPr sz="2394" b="0" i="0" u="none" strike="noStrike" cap="none">
              <a:solidFill>
                <a:schemeClr val="dk1"/>
              </a:solidFill>
              <a:latin typeface="Arial"/>
              <a:ea typeface="Arial"/>
              <a:cs typeface="Arial"/>
              <a:sym typeface="Arial"/>
            </a:endParaRPr>
          </a:p>
          <a:p>
            <a:pPr marL="0" marR="0" lvl="0" indent="0" algn="ctr" rtl="0">
              <a:lnSpc>
                <a:spcPct val="70000"/>
              </a:lnSpc>
              <a:spcBef>
                <a:spcPts val="499"/>
              </a:spcBef>
              <a:spcAft>
                <a:spcPts val="0"/>
              </a:spcAft>
              <a:buNone/>
            </a:pPr>
            <a:r>
              <a:rPr lang="en-US" sz="3705" b="0" i="0" u="none" strike="noStrike" cap="none">
                <a:solidFill>
                  <a:srgbClr val="FF0000"/>
                </a:solidFill>
                <a:latin typeface="Times New Roman"/>
                <a:ea typeface="Times New Roman"/>
                <a:cs typeface="Times New Roman"/>
                <a:sym typeface="Times New Roman"/>
              </a:rPr>
              <a:t>Srinivasa Ramanujan Institute of Technology</a:t>
            </a:r>
            <a:endParaRPr sz="3705" b="0" i="0" u="none" strike="noStrike" cap="none">
              <a:solidFill>
                <a:schemeClr val="dk1"/>
              </a:solidFill>
              <a:latin typeface="Arial"/>
              <a:ea typeface="Arial"/>
              <a:cs typeface="Arial"/>
              <a:sym typeface="Arial"/>
            </a:endParaRPr>
          </a:p>
          <a:p>
            <a:pPr marL="0" marR="0" lvl="0" indent="0" algn="ctr" rtl="0">
              <a:lnSpc>
                <a:spcPct val="70000"/>
              </a:lnSpc>
              <a:spcBef>
                <a:spcPts val="300"/>
              </a:spcBef>
              <a:spcAft>
                <a:spcPts val="0"/>
              </a:spcAft>
              <a:buNone/>
            </a:pPr>
            <a:r>
              <a:rPr lang="en-US" sz="1026" b="1" i="0" u="none" strike="noStrike" cap="none">
                <a:solidFill>
                  <a:srgbClr val="000000"/>
                </a:solidFill>
                <a:latin typeface="Times New Roman"/>
                <a:ea typeface="Times New Roman"/>
                <a:cs typeface="Times New Roman"/>
                <a:sym typeface="Times New Roman"/>
              </a:rPr>
              <a:t>(</a:t>
            </a:r>
            <a:r>
              <a:rPr lang="en-US" sz="1140" b="1" i="0" u="none" strike="noStrike" cap="none">
                <a:solidFill>
                  <a:srgbClr val="000000"/>
                </a:solidFill>
                <a:latin typeface="Verdana"/>
                <a:ea typeface="Verdana"/>
                <a:cs typeface="Verdana"/>
                <a:sym typeface="Verdana"/>
              </a:rPr>
              <a:t>Autonomus)</a:t>
            </a:r>
            <a:endParaRPr sz="1140" b="0" i="0" u="none" strike="noStrike" cap="none">
              <a:solidFill>
                <a:schemeClr val="dk1"/>
              </a:solidFill>
              <a:latin typeface="Arial"/>
              <a:ea typeface="Arial"/>
              <a:cs typeface="Arial"/>
              <a:sym typeface="Arial"/>
            </a:endParaRPr>
          </a:p>
          <a:p>
            <a:pPr marL="0" marR="0" lvl="0" indent="0" algn="ctr" rtl="0">
              <a:lnSpc>
                <a:spcPct val="70000"/>
              </a:lnSpc>
              <a:spcBef>
                <a:spcPts val="1001"/>
              </a:spcBef>
              <a:spcAft>
                <a:spcPts val="0"/>
              </a:spcAft>
              <a:buNone/>
            </a:pPr>
            <a:r>
              <a:rPr lang="en-US" sz="1425" b="1" i="0" u="none" strike="noStrike" cap="none">
                <a:solidFill>
                  <a:srgbClr val="1F4E79"/>
                </a:solidFill>
                <a:latin typeface="Times New Roman"/>
                <a:ea typeface="Times New Roman"/>
                <a:cs typeface="Times New Roman"/>
                <a:sym typeface="Times New Roman"/>
              </a:rPr>
              <a:t>2023 - 2024</a:t>
            </a:r>
            <a:endParaRPr sz="1425" b="0" i="0" u="none" strike="noStrike" cap="none">
              <a:solidFill>
                <a:schemeClr val="dk1"/>
              </a:solidFill>
              <a:latin typeface="Arial"/>
              <a:ea typeface="Arial"/>
              <a:cs typeface="Arial"/>
              <a:sym typeface="Arial"/>
            </a:endParaRPr>
          </a:p>
          <a:p>
            <a:pPr marL="0" marR="0" lvl="0" indent="0" algn="ctr" rtl="0">
              <a:lnSpc>
                <a:spcPct val="70000"/>
              </a:lnSpc>
              <a:spcBef>
                <a:spcPts val="1100"/>
              </a:spcBef>
              <a:spcAft>
                <a:spcPts val="0"/>
              </a:spcAft>
              <a:buNone/>
            </a:pPr>
            <a:endParaRPr sz="1425" b="0" i="0" u="none" strike="noStrike" cap="none">
              <a:solidFill>
                <a:schemeClr val="dk1"/>
              </a:solidFill>
              <a:latin typeface="Arial"/>
              <a:ea typeface="Arial"/>
              <a:cs typeface="Arial"/>
              <a:sym typeface="Arial"/>
            </a:endParaRPr>
          </a:p>
        </p:txBody>
      </p:sp>
      <p:sp>
        <p:nvSpPr>
          <p:cNvPr id="125" name="Google Shape;125;p1"/>
          <p:cNvSpPr/>
          <p:nvPr/>
        </p:nvSpPr>
        <p:spPr>
          <a:xfrm>
            <a:off x="3111093" y="1742672"/>
            <a:ext cx="2382480" cy="502560"/>
          </a:xfrm>
          <a:prstGeom prst="rect">
            <a:avLst/>
          </a:prstGeom>
          <a:noFill/>
          <a:ln>
            <a:noFill/>
          </a:ln>
        </p:spPr>
        <p:txBody>
          <a:bodyPr spcFirstLastPara="1" wrap="square" lIns="91425" tIns="45700" rIns="91425" bIns="45700" anchor="t" anchorCtr="0">
            <a:normAutofit/>
          </a:bodyPr>
          <a:lstStyle/>
          <a:p>
            <a:pPr marL="0" marR="0" lvl="0" indent="0" algn="ctr" rtl="0">
              <a:lnSpc>
                <a:spcPct val="70000"/>
              </a:lnSpc>
              <a:spcBef>
                <a:spcPts val="0"/>
              </a:spcBef>
              <a:spcAft>
                <a:spcPts val="0"/>
              </a:spcAft>
              <a:buNone/>
            </a:pPr>
            <a:r>
              <a:rPr lang="en-US" sz="1898" b="0" i="0" u="none" strike="noStrike" cap="none" dirty="0">
                <a:solidFill>
                  <a:srgbClr val="000000"/>
                </a:solidFill>
                <a:latin typeface="Times New Roman"/>
                <a:ea typeface="Times New Roman"/>
                <a:cs typeface="Times New Roman"/>
                <a:sym typeface="Times New Roman"/>
              </a:rPr>
              <a:t>P. </a:t>
            </a:r>
            <a:r>
              <a:rPr lang="en-US" sz="1898" b="0" i="0" u="none" strike="noStrike" cap="none" dirty="0" err="1">
                <a:solidFill>
                  <a:srgbClr val="000000"/>
                </a:solidFill>
                <a:latin typeface="Times New Roman"/>
                <a:ea typeface="Times New Roman"/>
                <a:cs typeface="Times New Roman"/>
                <a:sym typeface="Times New Roman"/>
              </a:rPr>
              <a:t>Gana</a:t>
            </a:r>
            <a:r>
              <a:rPr lang="en-US" sz="1898" b="0" i="0" u="none" strike="noStrike" cap="none" dirty="0">
                <a:solidFill>
                  <a:srgbClr val="000000"/>
                </a:solidFill>
                <a:latin typeface="Times New Roman"/>
                <a:ea typeface="Times New Roman"/>
                <a:cs typeface="Times New Roman"/>
                <a:sym typeface="Times New Roman"/>
              </a:rPr>
              <a:t> Sree Akshaya</a:t>
            </a:r>
            <a:endParaRPr sz="1898" b="0" i="0" u="none" strike="noStrike" cap="none" dirty="0">
              <a:solidFill>
                <a:schemeClr val="dk1"/>
              </a:solidFill>
              <a:latin typeface="Arial"/>
              <a:ea typeface="Arial"/>
              <a:cs typeface="Arial"/>
              <a:sym typeface="Arial"/>
            </a:endParaRPr>
          </a:p>
          <a:p>
            <a:pPr marL="0" marR="0" lvl="0" indent="0" algn="ctr" rtl="0">
              <a:lnSpc>
                <a:spcPct val="70000"/>
              </a:lnSpc>
              <a:spcBef>
                <a:spcPts val="300"/>
              </a:spcBef>
              <a:spcAft>
                <a:spcPts val="0"/>
              </a:spcAft>
              <a:buNone/>
            </a:pPr>
            <a:r>
              <a:rPr lang="en-US" sz="876" b="0" i="0" u="none" strike="noStrike" cap="none" dirty="0">
                <a:solidFill>
                  <a:srgbClr val="000000"/>
                </a:solidFill>
                <a:latin typeface="Times New Roman"/>
                <a:ea typeface="Times New Roman"/>
                <a:cs typeface="Times New Roman"/>
                <a:sym typeface="Times New Roman"/>
              </a:rPr>
              <a:t>Roll No. 204G1A05C7</a:t>
            </a:r>
            <a:endParaRPr sz="876" b="0" i="0" u="none" strike="noStrike" cap="none" dirty="0">
              <a:solidFill>
                <a:schemeClr val="dk1"/>
              </a:solidFill>
              <a:latin typeface="Arial"/>
              <a:ea typeface="Arial"/>
              <a:cs typeface="Arial"/>
              <a:sym typeface="Arial"/>
            </a:endParaRPr>
          </a:p>
        </p:txBody>
      </p:sp>
      <p:sp>
        <p:nvSpPr>
          <p:cNvPr id="126" name="Google Shape;126;p1"/>
          <p:cNvSpPr/>
          <p:nvPr/>
        </p:nvSpPr>
        <p:spPr>
          <a:xfrm>
            <a:off x="7961699" y="1657799"/>
            <a:ext cx="3029882" cy="58464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1910" b="0" i="0" u="none" strike="noStrike" cap="none">
                <a:solidFill>
                  <a:srgbClr val="000000"/>
                </a:solidFill>
                <a:latin typeface="Times New Roman"/>
                <a:ea typeface="Times New Roman"/>
                <a:cs typeface="Times New Roman"/>
                <a:sym typeface="Times New Roman"/>
              </a:rPr>
              <a:t>P. Mehaboob Arab Khan</a:t>
            </a:r>
            <a:endParaRPr sz="1910" b="0" i="0" u="none" strike="noStrike" cap="none">
              <a:solidFill>
                <a:schemeClr val="dk1"/>
              </a:solidFill>
              <a:latin typeface="Times New Roman"/>
              <a:ea typeface="Times New Roman"/>
              <a:cs typeface="Times New Roman"/>
              <a:sym typeface="Times New Roman"/>
            </a:endParaRPr>
          </a:p>
          <a:p>
            <a:pPr marL="0" marR="0" lvl="0" indent="0" algn="ctr" rtl="0">
              <a:lnSpc>
                <a:spcPct val="90000"/>
              </a:lnSpc>
              <a:spcBef>
                <a:spcPts val="300"/>
              </a:spcBef>
              <a:spcAft>
                <a:spcPts val="0"/>
              </a:spcAft>
              <a:buNone/>
            </a:pPr>
            <a:r>
              <a:rPr lang="en-US" sz="859" b="0" i="0" u="none" strike="noStrike" cap="none">
                <a:solidFill>
                  <a:srgbClr val="000000"/>
                </a:solidFill>
                <a:latin typeface="Times New Roman"/>
                <a:ea typeface="Times New Roman"/>
                <a:cs typeface="Times New Roman"/>
                <a:sym typeface="Times New Roman"/>
              </a:rPr>
              <a:t>Roll No. 214G5A0508</a:t>
            </a:r>
            <a:endParaRPr sz="859" b="0" i="0" u="none" strike="noStrike" cap="none">
              <a:solidFill>
                <a:schemeClr val="dk1"/>
              </a:solidFill>
              <a:latin typeface="Arial"/>
              <a:ea typeface="Arial"/>
              <a:cs typeface="Arial"/>
              <a:sym typeface="Arial"/>
            </a:endParaRPr>
          </a:p>
        </p:txBody>
      </p:sp>
      <p:sp>
        <p:nvSpPr>
          <p:cNvPr id="127" name="Google Shape;127;p1"/>
          <p:cNvSpPr/>
          <p:nvPr/>
        </p:nvSpPr>
        <p:spPr>
          <a:xfrm>
            <a:off x="466638" y="1720917"/>
            <a:ext cx="2382480" cy="546480"/>
          </a:xfrm>
          <a:prstGeom prst="rect">
            <a:avLst/>
          </a:prstGeom>
          <a:noFill/>
          <a:ln>
            <a:noFill/>
          </a:ln>
        </p:spPr>
        <p:txBody>
          <a:bodyPr spcFirstLastPara="1" wrap="square" lIns="91425" tIns="45700" rIns="91425" bIns="45700" anchor="t" anchorCtr="0">
            <a:normAutofit/>
          </a:bodyPr>
          <a:lstStyle/>
          <a:p>
            <a:pPr marL="0" marR="0" lvl="0" indent="0" algn="ctr" rtl="0">
              <a:lnSpc>
                <a:spcPct val="70000"/>
              </a:lnSpc>
              <a:spcBef>
                <a:spcPts val="0"/>
              </a:spcBef>
              <a:spcAft>
                <a:spcPts val="0"/>
              </a:spcAft>
              <a:buNone/>
            </a:pPr>
            <a:r>
              <a:rPr lang="en-US" sz="1898" b="0" i="0" u="none" strike="noStrike" cap="none" dirty="0">
                <a:solidFill>
                  <a:srgbClr val="000000"/>
                </a:solidFill>
                <a:latin typeface="Times New Roman"/>
                <a:ea typeface="Times New Roman"/>
                <a:cs typeface="Times New Roman"/>
                <a:sym typeface="Times New Roman"/>
              </a:rPr>
              <a:t>S.M Sakiya Rabbani </a:t>
            </a:r>
            <a:r>
              <a:rPr lang="en-US" sz="2409" b="0" i="0" u="none" strike="noStrike" cap="none" dirty="0">
                <a:solidFill>
                  <a:srgbClr val="000000"/>
                </a:solidFill>
                <a:latin typeface="Times New Roman"/>
                <a:ea typeface="Times New Roman"/>
                <a:cs typeface="Times New Roman"/>
                <a:sym typeface="Times New Roman"/>
              </a:rPr>
              <a:t> </a:t>
            </a:r>
            <a:endParaRPr sz="2409" b="0" i="0" u="none" strike="noStrike" cap="none" dirty="0">
              <a:solidFill>
                <a:schemeClr val="dk1"/>
              </a:solidFill>
              <a:latin typeface="Arial"/>
              <a:ea typeface="Arial"/>
              <a:cs typeface="Arial"/>
              <a:sym typeface="Arial"/>
            </a:endParaRPr>
          </a:p>
          <a:p>
            <a:pPr marL="0" marR="0" lvl="0" indent="0" algn="ctr" rtl="0">
              <a:lnSpc>
                <a:spcPct val="70000"/>
              </a:lnSpc>
              <a:spcBef>
                <a:spcPts val="300"/>
              </a:spcBef>
              <a:spcAft>
                <a:spcPts val="0"/>
              </a:spcAft>
              <a:buNone/>
            </a:pPr>
            <a:r>
              <a:rPr lang="en-US" sz="876" b="0" i="0" u="none" strike="noStrike" cap="none" dirty="0">
                <a:solidFill>
                  <a:srgbClr val="000000"/>
                </a:solidFill>
                <a:latin typeface="Times New Roman"/>
                <a:ea typeface="Times New Roman"/>
                <a:cs typeface="Times New Roman"/>
                <a:sym typeface="Times New Roman"/>
              </a:rPr>
              <a:t>Roll No. 204G1A0591</a:t>
            </a:r>
            <a:endParaRPr sz="876" b="0" i="0" u="none" strike="noStrike" cap="none" dirty="0">
              <a:solidFill>
                <a:schemeClr val="dk1"/>
              </a:solidFill>
              <a:latin typeface="Arial"/>
              <a:ea typeface="Arial"/>
              <a:cs typeface="Arial"/>
              <a:sym typeface="Arial"/>
            </a:endParaRPr>
          </a:p>
        </p:txBody>
      </p:sp>
      <p:sp>
        <p:nvSpPr>
          <p:cNvPr id="128" name="Google Shape;128;p1"/>
          <p:cNvSpPr/>
          <p:nvPr/>
        </p:nvSpPr>
        <p:spPr>
          <a:xfrm>
            <a:off x="754920" y="335160"/>
            <a:ext cx="10527840" cy="857520"/>
          </a:xfrm>
          <a:prstGeom prst="roundRect">
            <a:avLst>
              <a:gd name="adj" fmla="val 16667"/>
            </a:avLst>
          </a:prstGeom>
          <a:solidFill>
            <a:srgbClr val="FF6600"/>
          </a:solidFill>
          <a:ln>
            <a:noFill/>
          </a:ln>
          <a:effectLst>
            <a:outerShdw blurRad="57240" dist="19080" dir="5400000" algn="ctr" rotWithShape="0">
              <a:srgbClr val="000000">
                <a:alpha val="62745"/>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3200" b="0" i="0" u="none" strike="noStrike" cap="none" dirty="0">
                <a:solidFill>
                  <a:srgbClr val="FFFFFF"/>
                </a:solidFill>
                <a:latin typeface="Times New Roman"/>
                <a:ea typeface="Times New Roman"/>
                <a:cs typeface="Times New Roman"/>
                <a:sym typeface="Times New Roman"/>
              </a:rPr>
              <a:t> Faculty appraisal system</a:t>
            </a:r>
            <a:endParaRPr sz="3200" b="0" i="0" u="none" strike="noStrike" cap="none" dirty="0">
              <a:solidFill>
                <a:schemeClr val="dk1"/>
              </a:solidFill>
              <a:latin typeface="Arial"/>
              <a:ea typeface="Arial"/>
              <a:cs typeface="Arial"/>
              <a:sym typeface="Arial"/>
            </a:endParaRPr>
          </a:p>
        </p:txBody>
      </p:sp>
      <p:sp>
        <p:nvSpPr>
          <p:cNvPr id="129" name="Google Shape;129;p1"/>
          <p:cNvSpPr/>
          <p:nvPr/>
        </p:nvSpPr>
        <p:spPr>
          <a:xfrm>
            <a:off x="2714760" y="1261800"/>
            <a:ext cx="6761880" cy="349920"/>
          </a:xfrm>
          <a:prstGeom prst="rect">
            <a:avLst/>
          </a:prstGeom>
          <a:noFill/>
          <a:ln>
            <a:noFill/>
          </a:ln>
        </p:spPr>
        <p:txBody>
          <a:bodyPr spcFirstLastPara="1" wrap="square" lIns="90000" tIns="45000" rIns="90000" bIns="45000" anchor="t" anchorCtr="0">
            <a:spAutoFit/>
          </a:bodyPr>
          <a:lstStyle/>
          <a:p>
            <a:pPr marL="0" marR="0" lvl="0" indent="0" algn="ctr" rtl="0">
              <a:lnSpc>
                <a:spcPct val="107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by</a:t>
            </a:r>
            <a:endParaRPr sz="1600" b="0" i="0" u="none" strike="noStrike" cap="none">
              <a:solidFill>
                <a:schemeClr val="dk1"/>
              </a:solidFill>
              <a:latin typeface="Arial"/>
              <a:ea typeface="Arial"/>
              <a:cs typeface="Arial"/>
              <a:sym typeface="Arial"/>
            </a:endParaRPr>
          </a:p>
        </p:txBody>
      </p:sp>
      <p:pic>
        <p:nvPicPr>
          <p:cNvPr id="130" name="Google Shape;130;p1"/>
          <p:cNvPicPr preferRelativeResize="0"/>
          <p:nvPr/>
        </p:nvPicPr>
        <p:blipFill rotWithShape="1">
          <a:blip r:embed="rId3">
            <a:alphaModFix/>
          </a:blip>
          <a:srcRect/>
          <a:stretch/>
        </p:blipFill>
        <p:spPr>
          <a:xfrm>
            <a:off x="5174280" y="3476880"/>
            <a:ext cx="1843200" cy="1685160"/>
          </a:xfrm>
          <a:prstGeom prst="rect">
            <a:avLst/>
          </a:prstGeom>
          <a:noFill/>
          <a:ln>
            <a:noFill/>
          </a:ln>
        </p:spPr>
      </p:pic>
      <p:sp>
        <p:nvSpPr>
          <p:cNvPr id="131" name="Google Shape;131;p1"/>
          <p:cNvSpPr/>
          <p:nvPr/>
        </p:nvSpPr>
        <p:spPr>
          <a:xfrm>
            <a:off x="7437748" y="1646550"/>
            <a:ext cx="3599314" cy="58464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endParaRPr sz="2457"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24118"/>
            <a:ext cx="12191760" cy="73518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US" dirty="0">
                <a:solidFill>
                  <a:schemeClr val="bg1"/>
                </a:solidFill>
                <a:latin typeface="Times New Roman"/>
                <a:ea typeface="Calibri"/>
                <a:cs typeface="Times New Roman"/>
                <a:sym typeface="Times New Roman"/>
              </a:rPr>
              <a:t>Proposed System</a:t>
            </a:r>
            <a:endParaRPr b="0" i="0" u="none" strike="noStrike" cap="none" dirty="0">
              <a:solidFill>
                <a:schemeClr val="bg1"/>
              </a:solidFill>
              <a:latin typeface="Calibri"/>
              <a:ea typeface="Calibri"/>
              <a:cs typeface="Calibri"/>
              <a:sym typeface="Calibri"/>
            </a:endParaRPr>
          </a:p>
        </p:txBody>
      </p:sp>
      <p:sp>
        <p:nvSpPr>
          <p:cNvPr id="167" name="Google Shape;167;p7"/>
          <p:cNvSpPr txBox="1">
            <a:spLocks noGrp="1"/>
          </p:cNvSpPr>
          <p:nvPr>
            <p:ph type="body" idx="4294967295"/>
          </p:nvPr>
        </p:nvSpPr>
        <p:spPr>
          <a:xfrm>
            <a:off x="199440" y="1159496"/>
            <a:ext cx="11778840" cy="5287605"/>
          </a:xfrm>
          <a:prstGeom prst="rect">
            <a:avLst/>
          </a:prstGeom>
          <a:noFill/>
          <a:ln>
            <a:noFill/>
          </a:ln>
        </p:spPr>
        <p:txBody>
          <a:bodyPr spcFirstLastPara="1" wrap="square" lIns="91425" tIns="45700" rIns="91425" bIns="45700" anchor="t" anchorCtr="0">
            <a:noAutofit/>
          </a:bodyPr>
          <a:lstStyle/>
          <a:p>
            <a:pPr marL="342900" indent="-342900" algn="just">
              <a:spcBef>
                <a:spcPts val="0"/>
              </a:spcBef>
              <a:buClr>
                <a:srgbClr val="00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proposed Faculty Appraisal System revolutionizes traditional faculty assessments by leveraging data analytics and a dynamic web interface. Faculty members engage with a user-friendly form to input their achievements, while the system assigns points to each accomplishment using predefined weights. This intelligent appraisal system ensures real-time feedback and visualizations, enhancing the efficiency and transparency of the appraisal process for academic institutions.</a:t>
            </a:r>
            <a:endParaRPr lang="en-IN" sz="2400" dirty="0">
              <a:latin typeface="Times New Roman" panose="02020603050405020304" pitchFamily="18" charset="0"/>
              <a:cs typeface="Times New Roman" panose="02020603050405020304" pitchFamily="18" charset="0"/>
            </a:endParaRPr>
          </a:p>
          <a:p>
            <a:pPr marL="0" indent="0" algn="just">
              <a:spcBef>
                <a:spcPts val="0"/>
              </a:spcBef>
              <a:buClr>
                <a:srgbClr val="000000"/>
              </a:buClr>
              <a:buNone/>
            </a:pPr>
            <a:r>
              <a:rPr lang="en-IN" sz="2400" b="1" dirty="0">
                <a:solidFill>
                  <a:schemeClr val="accent2"/>
                </a:solidFill>
                <a:latin typeface="Times New Roman" panose="02020603050405020304" pitchFamily="18" charset="0"/>
                <a:cs typeface="Times New Roman" panose="02020603050405020304" pitchFamily="18" charset="0"/>
              </a:rPr>
              <a:t>Advantages: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Efficiency and Timeliness</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Transparency and Fairness</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Data-Driven Insights</a:t>
            </a:r>
            <a:endParaRPr lang="en-IN" sz="2400" dirty="0">
              <a:latin typeface="Times New Roman" panose="02020603050405020304" pitchFamily="18" charset="0"/>
              <a:cs typeface="Times New Roman" panose="02020603050405020304" pitchFamily="18" charset="0"/>
            </a:endParaRPr>
          </a:p>
          <a:p>
            <a:pPr marL="0" indent="0" algn="just">
              <a:spcBef>
                <a:spcPts val="0"/>
              </a:spcBef>
              <a:buClr>
                <a:srgbClr val="000000"/>
              </a:buClr>
              <a:buNone/>
            </a:pP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spcBef>
                <a:spcPts val="0"/>
              </a:spcBef>
              <a:buClr>
                <a:srgbClr val="000000"/>
              </a:buClr>
              <a:buFont typeface="Wingdings" panose="05000000000000000000" pitchFamily="2" charset="2"/>
              <a:buChar char="Ø"/>
            </a:pPr>
            <a:endParaRPr lang="en-IN"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55340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24118"/>
            <a:ext cx="12191760" cy="73518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Planning</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1159496"/>
            <a:ext cx="11778840" cy="5287605"/>
          </a:xfrm>
          <a:prstGeom prst="rect">
            <a:avLst/>
          </a:prstGeom>
          <a:noFill/>
          <a:ln>
            <a:noFill/>
          </a:ln>
        </p:spPr>
        <p:txBody>
          <a:bodyPr spcFirstLastPara="1" wrap="square" lIns="91425" tIns="45700" rIns="91425" bIns="45700" anchor="t" anchorCtr="0">
            <a:noAutofit/>
          </a:bodyPr>
          <a:lstStyle/>
          <a:p>
            <a:pPr marL="342900" indent="-342900" algn="just" fontAlgn="base">
              <a:lnSpc>
                <a:spcPct val="150000"/>
              </a:lnSpc>
              <a:spcBef>
                <a:spcPts val="0"/>
              </a:spcBef>
              <a:buFont typeface="Wingdings" panose="05000000000000000000" pitchFamily="2" charset="2"/>
              <a:buChar char="Ø"/>
            </a:pPr>
            <a:r>
              <a:rPr lang="en-US" sz="2400" b="1" dirty="0">
                <a:solidFill>
                  <a:srgbClr val="000000"/>
                </a:solidFill>
                <a:latin typeface="Times New Roman" panose="02020603050405020304" pitchFamily="18" charset="0"/>
                <a:ea typeface="Calibri" panose="020F0502020204030204" pitchFamily="34" charset="0"/>
              </a:rPr>
              <a:t>Requirements</a:t>
            </a:r>
          </a:p>
          <a:p>
            <a:pPr marL="342900" indent="-342900" algn="just" fontAlgn="base">
              <a:lnSpc>
                <a:spcPct val="150000"/>
              </a:lnSpc>
              <a:spcBef>
                <a:spcPts val="0"/>
              </a:spcBef>
              <a:buFont typeface="Wingdings" panose="05000000000000000000" pitchFamily="2" charset="2"/>
              <a:buChar char="§"/>
            </a:pPr>
            <a:r>
              <a:rPr lang="en-IN" sz="2400" b="1" kern="1800" dirty="0">
                <a:solidFill>
                  <a:srgbClr val="000000"/>
                </a:solidFill>
                <a:latin typeface="Times New Roman"/>
                <a:ea typeface="Times New Roman" panose="02020603050405020304" pitchFamily="18" charset="0"/>
                <a:cs typeface="Times New Roman"/>
                <a:sym typeface="Times New Roman"/>
              </a:rPr>
              <a:t>Hardware Requirements</a:t>
            </a:r>
          </a:p>
          <a:p>
            <a:pPr marL="800100" lvl="1" indent="-342900" algn="just" fontAlgn="base">
              <a:lnSpc>
                <a:spcPct val="100000"/>
              </a:lnSpc>
              <a:spcBef>
                <a:spcPts val="0"/>
              </a:spcBef>
              <a:buFont typeface="Arial" panose="020B0604020202020204" pitchFamily="34" charset="0"/>
              <a:buChar char="•"/>
            </a:pPr>
            <a:r>
              <a:rPr lang="en-IN" sz="2000" kern="1800" dirty="0">
                <a:solidFill>
                  <a:srgbClr val="000000"/>
                </a:solidFill>
                <a:latin typeface="Times New Roman"/>
                <a:ea typeface="Times New Roman" panose="02020603050405020304" pitchFamily="18" charset="0"/>
                <a:cs typeface="Times New Roman"/>
                <a:sym typeface="Times New Roman"/>
              </a:rPr>
              <a:t>Processor                  :             I3/Intel Processor</a:t>
            </a:r>
          </a:p>
          <a:p>
            <a:pPr marL="800100" lvl="1" indent="-342900" algn="just" fontAlgn="base">
              <a:lnSpc>
                <a:spcPct val="100000"/>
              </a:lnSpc>
              <a:spcBef>
                <a:spcPts val="0"/>
              </a:spcBef>
              <a:buFont typeface="Arial" panose="020B0604020202020204" pitchFamily="34" charset="0"/>
              <a:buChar char="•"/>
            </a:pPr>
            <a:r>
              <a:rPr lang="en-IN" sz="2000" kern="1800" dirty="0">
                <a:solidFill>
                  <a:srgbClr val="000000"/>
                </a:solidFill>
                <a:latin typeface="Times New Roman"/>
                <a:ea typeface="Times New Roman" panose="02020603050405020304" pitchFamily="18" charset="0"/>
                <a:cs typeface="Times New Roman"/>
                <a:sym typeface="Times New Roman"/>
              </a:rPr>
              <a:t>Operating System     :             Windows 7/8/10</a:t>
            </a:r>
          </a:p>
          <a:p>
            <a:pPr marL="800100" lvl="1" indent="-342900" algn="just" fontAlgn="base">
              <a:lnSpc>
                <a:spcPct val="100000"/>
              </a:lnSpc>
              <a:spcBef>
                <a:spcPts val="0"/>
              </a:spcBef>
              <a:buFont typeface="Arial" panose="020B0604020202020204" pitchFamily="34" charset="0"/>
              <a:buChar char="•"/>
            </a:pPr>
            <a:r>
              <a:rPr lang="en-IN" sz="2000" kern="1800" dirty="0">
                <a:solidFill>
                  <a:srgbClr val="000000"/>
                </a:solidFill>
                <a:latin typeface="Times New Roman"/>
                <a:ea typeface="Times New Roman" panose="02020603050405020304" pitchFamily="18" charset="0"/>
                <a:cs typeface="Times New Roman"/>
                <a:sym typeface="Times New Roman"/>
              </a:rPr>
              <a:t>RAM                        :             8 GB</a:t>
            </a:r>
          </a:p>
          <a:p>
            <a:pPr marL="800100" lvl="1" indent="-342900" algn="just" fontAlgn="base">
              <a:lnSpc>
                <a:spcPct val="100000"/>
              </a:lnSpc>
              <a:spcBef>
                <a:spcPts val="0"/>
              </a:spcBef>
              <a:buFont typeface="Arial" panose="020B0604020202020204" pitchFamily="34" charset="0"/>
              <a:buChar char="•"/>
            </a:pPr>
            <a:r>
              <a:rPr lang="en-IN" sz="2000" kern="1800" dirty="0">
                <a:solidFill>
                  <a:srgbClr val="000000"/>
                </a:solidFill>
                <a:latin typeface="Times New Roman"/>
                <a:ea typeface="Times New Roman" panose="02020603050405020304" pitchFamily="18" charset="0"/>
                <a:cs typeface="Times New Roman"/>
                <a:sym typeface="Times New Roman"/>
              </a:rPr>
              <a:t>Hard disk                  :             500 GB</a:t>
            </a:r>
          </a:p>
          <a:p>
            <a:pPr marL="342900" indent="-342900" algn="just" fontAlgn="base">
              <a:lnSpc>
                <a:spcPct val="150000"/>
              </a:lnSpc>
              <a:spcBef>
                <a:spcPts val="0"/>
              </a:spcBef>
              <a:buFont typeface="Wingdings" panose="05000000000000000000" pitchFamily="2" charset="2"/>
              <a:buChar char="§"/>
            </a:pPr>
            <a:r>
              <a:rPr lang="en-IN" sz="2400" b="1" kern="1800" dirty="0">
                <a:solidFill>
                  <a:srgbClr val="000000"/>
                </a:solidFill>
                <a:latin typeface="Times New Roman"/>
                <a:ea typeface="Times New Roman" panose="02020603050405020304" pitchFamily="18" charset="0"/>
                <a:cs typeface="Times New Roman"/>
                <a:sym typeface="Times New Roman"/>
              </a:rPr>
              <a:t>Software Requirements</a:t>
            </a:r>
          </a:p>
          <a:p>
            <a:pPr marL="800100" lvl="1" indent="-342900" algn="just" fontAlgn="base">
              <a:lnSpc>
                <a:spcPct val="100000"/>
              </a:lnSpc>
              <a:spcBef>
                <a:spcPts val="0"/>
              </a:spcBef>
              <a:buFont typeface="Arial" panose="020B0604020202020204" pitchFamily="34" charset="0"/>
              <a:buChar char="•"/>
            </a:pPr>
            <a:r>
              <a:rPr lang="en-IN" sz="2000" kern="1800" dirty="0">
                <a:solidFill>
                  <a:srgbClr val="000000"/>
                </a:solidFill>
                <a:latin typeface="Times New Roman"/>
                <a:ea typeface="Times New Roman" panose="02020603050405020304" pitchFamily="18" charset="0"/>
                <a:cs typeface="Times New Roman"/>
                <a:sym typeface="Times New Roman"/>
              </a:rPr>
              <a:t>Database                                  :            </a:t>
            </a:r>
            <a:r>
              <a:rPr lang="en-IN" sz="2000" kern="1800" dirty="0" err="1">
                <a:solidFill>
                  <a:srgbClr val="000000"/>
                </a:solidFill>
                <a:latin typeface="Times New Roman"/>
                <a:ea typeface="Times New Roman" panose="02020603050405020304" pitchFamily="18" charset="0"/>
                <a:cs typeface="Times New Roman"/>
                <a:sym typeface="Times New Roman"/>
              </a:rPr>
              <a:t>Mysql</a:t>
            </a:r>
            <a:endParaRPr lang="en-IN" sz="2000" kern="1800" dirty="0">
              <a:solidFill>
                <a:srgbClr val="000000"/>
              </a:solidFill>
              <a:latin typeface="Times New Roman"/>
              <a:ea typeface="Times New Roman" panose="02020603050405020304" pitchFamily="18" charset="0"/>
              <a:cs typeface="Times New Roman"/>
              <a:sym typeface="Times New Roman"/>
            </a:endParaRPr>
          </a:p>
          <a:p>
            <a:pPr marL="800100" lvl="1" indent="-342900" algn="just" fontAlgn="base">
              <a:lnSpc>
                <a:spcPct val="100000"/>
              </a:lnSpc>
              <a:spcBef>
                <a:spcPts val="0"/>
              </a:spcBef>
              <a:buFont typeface="Arial" panose="020B0604020202020204" pitchFamily="34" charset="0"/>
              <a:buChar char="•"/>
            </a:pPr>
            <a:r>
              <a:rPr lang="en-IN" sz="2000" kern="1800" dirty="0">
                <a:solidFill>
                  <a:srgbClr val="000000"/>
                </a:solidFill>
                <a:latin typeface="Times New Roman"/>
                <a:ea typeface="Times New Roman" panose="02020603050405020304" pitchFamily="18" charset="0"/>
                <a:cs typeface="Times New Roman"/>
                <a:sym typeface="Times New Roman"/>
              </a:rPr>
              <a:t>Backend                                   :            Express</a:t>
            </a:r>
          </a:p>
          <a:p>
            <a:pPr marL="800100" lvl="1" indent="-342900" algn="just" fontAlgn="base">
              <a:lnSpc>
                <a:spcPct val="100000"/>
              </a:lnSpc>
              <a:spcBef>
                <a:spcPts val="0"/>
              </a:spcBef>
              <a:buFont typeface="Arial" panose="020B0604020202020204" pitchFamily="34" charset="0"/>
              <a:buChar char="•"/>
            </a:pPr>
            <a:r>
              <a:rPr lang="en-IN" sz="2000" kern="1800" dirty="0">
                <a:solidFill>
                  <a:srgbClr val="000000"/>
                </a:solidFill>
                <a:latin typeface="Times New Roman"/>
                <a:ea typeface="Times New Roman" panose="02020603050405020304" pitchFamily="18" charset="0"/>
                <a:cs typeface="Times New Roman"/>
                <a:sym typeface="Times New Roman"/>
              </a:rPr>
              <a:t>Run-time environment             :            Node</a:t>
            </a:r>
          </a:p>
          <a:p>
            <a:pPr marL="800100" lvl="1" indent="-342900" algn="just" fontAlgn="base">
              <a:lnSpc>
                <a:spcPct val="100000"/>
              </a:lnSpc>
              <a:spcBef>
                <a:spcPts val="0"/>
              </a:spcBef>
              <a:buFont typeface="Arial" panose="020B0604020202020204" pitchFamily="34" charset="0"/>
              <a:buChar char="•"/>
            </a:pPr>
            <a:r>
              <a:rPr lang="en-IN" sz="2000" kern="1800" dirty="0">
                <a:solidFill>
                  <a:srgbClr val="000000"/>
                </a:solidFill>
                <a:latin typeface="Times New Roman"/>
                <a:ea typeface="Times New Roman" panose="02020603050405020304" pitchFamily="18" charset="0"/>
                <a:cs typeface="Times New Roman"/>
                <a:sym typeface="Times New Roman"/>
              </a:rPr>
              <a:t>Front End                                 :            React</a:t>
            </a:r>
          </a:p>
          <a:p>
            <a:pPr marL="800100" lvl="1" indent="-342900" algn="just" fontAlgn="base">
              <a:lnSpc>
                <a:spcPct val="100000"/>
              </a:lnSpc>
              <a:spcBef>
                <a:spcPts val="0"/>
              </a:spcBef>
              <a:buFont typeface="Arial" panose="020B0604020202020204" pitchFamily="34" charset="0"/>
              <a:buChar char="•"/>
            </a:pPr>
            <a:r>
              <a:rPr lang="en-IN" sz="2000" kern="1800" dirty="0">
                <a:solidFill>
                  <a:srgbClr val="000000"/>
                </a:solidFill>
                <a:latin typeface="Times New Roman"/>
                <a:ea typeface="Times New Roman" panose="02020603050405020304" pitchFamily="18" charset="0"/>
                <a:cs typeface="Times New Roman"/>
                <a:sym typeface="Times New Roman"/>
              </a:rPr>
              <a:t>IDE                                           :            Visual studio Code</a:t>
            </a:r>
          </a:p>
        </p:txBody>
      </p:sp>
    </p:spTree>
    <p:extLst>
      <p:ext uri="{BB962C8B-B14F-4D97-AF65-F5344CB8AC3E}">
        <p14:creationId xmlns:p14="http://schemas.microsoft.com/office/powerpoint/2010/main" val="154062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24118"/>
            <a:ext cx="12191760" cy="73518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Planning</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815788"/>
            <a:ext cx="11778840" cy="5631314"/>
          </a:xfrm>
          <a:prstGeom prst="rect">
            <a:avLst/>
          </a:prstGeom>
          <a:noFill/>
          <a:ln>
            <a:noFill/>
          </a:ln>
        </p:spPr>
        <p:txBody>
          <a:bodyPr spcFirstLastPara="1" wrap="square" lIns="91425" tIns="45700" rIns="91425" bIns="45700" anchor="t" anchorCtr="0">
            <a:noAutofit/>
          </a:bodyPr>
          <a:lstStyle/>
          <a:p>
            <a:pPr marL="342900" indent="-342900" algn="just" fontAlgn="base">
              <a:lnSpc>
                <a:spcPct val="150000"/>
              </a:lnSpc>
              <a:spcBef>
                <a:spcPts val="0"/>
              </a:spcBef>
              <a:buFont typeface="Wingdings" panose="05000000000000000000" pitchFamily="2" charset="2"/>
              <a:buChar char="Ø"/>
            </a:pPr>
            <a:r>
              <a:rPr lang="en-US" sz="2400" b="1" dirty="0">
                <a:solidFill>
                  <a:srgbClr val="000000"/>
                </a:solidFill>
                <a:latin typeface="Times New Roman" panose="02020603050405020304" pitchFamily="18" charset="0"/>
                <a:ea typeface="Calibri" panose="020F0502020204030204" pitchFamily="34" charset="0"/>
              </a:rPr>
              <a:t>Functional Requirements </a:t>
            </a:r>
          </a:p>
          <a:p>
            <a:pPr marL="800100" lvl="1" indent="-342900" algn="just" fontAlgn="base">
              <a:lnSpc>
                <a:spcPct val="100000"/>
              </a:lnSpc>
              <a:spcBef>
                <a:spcPts val="0"/>
              </a:spcBef>
            </a:pPr>
            <a:r>
              <a:rPr lang="en-US" spc="10" dirty="0">
                <a:solidFill>
                  <a:srgbClr val="000000"/>
                </a:solidFill>
                <a:effectLst/>
                <a:latin typeface="Times New Roman" panose="02020603050405020304" pitchFamily="18" charset="0"/>
                <a:ea typeface="Times New Roman" panose="02020603050405020304" pitchFamily="18" charset="0"/>
              </a:rPr>
              <a:t>The system should have a secure user authentication mechanism to ensure that only authorized faculty members can access and input their appraisal data.</a:t>
            </a:r>
          </a:p>
          <a:p>
            <a:pPr marL="800100" lvl="1" indent="-342900" algn="just" fontAlgn="base">
              <a:lnSpc>
                <a:spcPct val="100000"/>
              </a:lnSpc>
              <a:spcBef>
                <a:spcPts val="0"/>
              </a:spcBef>
            </a:pPr>
            <a:r>
              <a:rPr lang="en-US" spc="10" dirty="0">
                <a:solidFill>
                  <a:srgbClr val="000000"/>
                </a:solidFill>
                <a:effectLst/>
                <a:latin typeface="Times New Roman" panose="02020603050405020304" pitchFamily="18" charset="0"/>
                <a:ea typeface="Times New Roman" panose="02020603050405020304" pitchFamily="18" charset="0"/>
              </a:rPr>
              <a:t>A user-friendly input form should be provided to faculty members for entering their achievements, which should include fields for cognitive abilities, educational achievements, professional accomplishments, and other relevant attributes.</a:t>
            </a:r>
            <a:endParaRPr lang="en-IN" dirty="0">
              <a:effectLst/>
              <a:latin typeface="Times New Roman" panose="02020603050405020304" pitchFamily="18" charset="0"/>
              <a:ea typeface="Times New Roman" panose="02020603050405020304" pitchFamily="18" charset="0"/>
            </a:endParaRPr>
          </a:p>
          <a:p>
            <a:pPr marL="800100" lvl="1" indent="-342900" algn="just" fontAlgn="base">
              <a:lnSpc>
                <a:spcPct val="100000"/>
              </a:lnSpc>
              <a:spcBef>
                <a:spcPts val="0"/>
              </a:spcBef>
            </a:pPr>
            <a:r>
              <a:rPr lang="en-US" spc="10" dirty="0">
                <a:solidFill>
                  <a:srgbClr val="000000"/>
                </a:solidFill>
                <a:effectLst/>
                <a:latin typeface="Times New Roman" panose="02020603050405020304" pitchFamily="18" charset="0"/>
                <a:ea typeface="Times New Roman" panose="02020603050405020304" pitchFamily="18" charset="0"/>
              </a:rPr>
              <a:t>The system should incorporate an algorithm that assigns points to each accomplishment based on predefined weights, reflecting the importance of different factors in the appraisal process.</a:t>
            </a:r>
          </a:p>
          <a:p>
            <a:pPr marL="800100" lvl="1" indent="-342900" algn="just" fontAlgn="base">
              <a:lnSpc>
                <a:spcPct val="100000"/>
              </a:lnSpc>
              <a:spcBef>
                <a:spcPts val="0"/>
              </a:spcBef>
            </a:pPr>
            <a:r>
              <a:rPr lang="en-US" spc="10" dirty="0">
                <a:solidFill>
                  <a:srgbClr val="000000"/>
                </a:solidFill>
                <a:effectLst/>
                <a:latin typeface="Times New Roman" panose="02020603050405020304" pitchFamily="18" charset="0"/>
                <a:ea typeface="Times New Roman" panose="02020603050405020304" pitchFamily="18" charset="0"/>
              </a:rPr>
              <a:t>The system should provide real-time feedback to faculty members, showing the accumulated points as they input their achievements. This feedback can help them understand the impact of their submissions on the overall appraisal.</a:t>
            </a:r>
          </a:p>
          <a:p>
            <a:pPr marL="800100" lvl="1" indent="-342900" algn="just" fontAlgn="base">
              <a:lnSpc>
                <a:spcPct val="100000"/>
              </a:lnSpc>
              <a:spcBef>
                <a:spcPts val="0"/>
              </a:spcBef>
            </a:pPr>
            <a:r>
              <a:rPr lang="en-US" spc="10" dirty="0">
                <a:solidFill>
                  <a:srgbClr val="000000"/>
                </a:solidFill>
                <a:effectLst/>
                <a:latin typeface="Times New Roman" panose="02020603050405020304" pitchFamily="18" charset="0"/>
                <a:ea typeface="Times New Roman" panose="02020603050405020304" pitchFamily="18" charset="0"/>
              </a:rPr>
              <a:t>The system should generate visualizations, such as graphs or charts, to represent the faculty members' appraisal points. This helps in presenting a clear and concise overview of their performance</a:t>
            </a:r>
          </a:p>
        </p:txBody>
      </p:sp>
    </p:spTree>
    <p:extLst>
      <p:ext uri="{BB962C8B-B14F-4D97-AF65-F5344CB8AC3E}">
        <p14:creationId xmlns:p14="http://schemas.microsoft.com/office/powerpoint/2010/main" val="345200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24118"/>
            <a:ext cx="12191760" cy="73518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Planning</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1159496"/>
            <a:ext cx="11778840" cy="5287605"/>
          </a:xfrm>
          <a:prstGeom prst="rect">
            <a:avLst/>
          </a:prstGeom>
          <a:noFill/>
          <a:ln>
            <a:noFill/>
          </a:ln>
        </p:spPr>
        <p:txBody>
          <a:bodyPr spcFirstLastPara="1" wrap="square" lIns="91425" tIns="45700" rIns="91425" bIns="45700" anchor="t" anchorCtr="0">
            <a:noAutofit/>
          </a:bodyPr>
          <a:lstStyle/>
          <a:p>
            <a:pPr indent="-457200" algn="just" fontAlgn="base">
              <a:lnSpc>
                <a:spcPct val="100000"/>
              </a:lnSpc>
              <a:spcBef>
                <a:spcPts val="0"/>
              </a:spcBef>
              <a:buFont typeface="Wingdings" panose="05000000000000000000" pitchFamily="2" charset="2"/>
              <a:buChar char="Ø"/>
            </a:pPr>
            <a:r>
              <a:rPr lang="en-US" sz="2400" b="1" dirty="0">
                <a:solidFill>
                  <a:srgbClr val="000000"/>
                </a:solidFill>
                <a:latin typeface="Times New Roman" panose="02020603050405020304" pitchFamily="18" charset="0"/>
                <a:ea typeface="Calibri" panose="020F0502020204030204" pitchFamily="34" charset="0"/>
              </a:rPr>
              <a:t>Non-Functional Requirements</a:t>
            </a:r>
          </a:p>
          <a:p>
            <a:pPr lvl="1" indent="-457200" algn="just" fontAlgn="base">
              <a:lnSpc>
                <a:spcPct val="100000"/>
              </a:lnSpc>
              <a:spcBef>
                <a:spcPts val="0"/>
              </a:spcBef>
              <a:buFont typeface="Arial" panose="020B0604020202020204" pitchFamily="34" charset="0"/>
              <a:buChar char="•"/>
            </a:pPr>
            <a:r>
              <a:rPr lang="en-US" b="1" spc="10" dirty="0">
                <a:solidFill>
                  <a:srgbClr val="000000"/>
                </a:solidFill>
                <a:effectLst/>
                <a:latin typeface="Times New Roman" panose="02020603050405020304" pitchFamily="18" charset="0"/>
                <a:ea typeface="Times New Roman" panose="02020603050405020304" pitchFamily="18" charset="0"/>
              </a:rPr>
              <a:t>Security:</a:t>
            </a:r>
            <a:r>
              <a:rPr lang="en-IN" b="1" dirty="0">
                <a:latin typeface="Times New Roman" panose="02020603050405020304" pitchFamily="18" charset="0"/>
                <a:ea typeface="Times New Roman" panose="02020603050405020304" pitchFamily="18" charset="0"/>
              </a:rPr>
              <a:t> </a:t>
            </a:r>
            <a:r>
              <a:rPr lang="en-US" spc="10" dirty="0">
                <a:solidFill>
                  <a:srgbClr val="000000"/>
                </a:solidFill>
                <a:effectLst/>
                <a:latin typeface="Times New Roman" panose="02020603050405020304" pitchFamily="18" charset="0"/>
                <a:ea typeface="Times New Roman" panose="02020603050405020304" pitchFamily="18" charset="0"/>
              </a:rPr>
              <a:t>The system should adhere to robust security measures, including encryption and secure data storage, to protect sensitive faculty information.</a:t>
            </a:r>
          </a:p>
          <a:p>
            <a:pPr lvl="1" indent="-457200" algn="just" fontAlgn="base">
              <a:lnSpc>
                <a:spcPct val="100000"/>
              </a:lnSpc>
              <a:spcBef>
                <a:spcPts val="0"/>
              </a:spcBef>
              <a:buFont typeface="Arial" panose="020B0604020202020204" pitchFamily="34" charset="0"/>
              <a:buChar char="•"/>
            </a:pPr>
            <a:r>
              <a:rPr lang="en-US" sz="2400" b="1" spc="10" dirty="0">
                <a:solidFill>
                  <a:srgbClr val="000000"/>
                </a:solidFill>
                <a:effectLst/>
                <a:latin typeface="Times New Roman" panose="02020603050405020304" pitchFamily="18" charset="0"/>
                <a:ea typeface="Times New Roman" panose="02020603050405020304" pitchFamily="18" charset="0"/>
              </a:rPr>
              <a:t>Scalability: </a:t>
            </a:r>
            <a:r>
              <a:rPr lang="en-US" sz="2400" spc="10" dirty="0">
                <a:solidFill>
                  <a:srgbClr val="000000"/>
                </a:solidFill>
                <a:effectLst/>
                <a:latin typeface="Times New Roman" panose="02020603050405020304" pitchFamily="18" charset="0"/>
                <a:ea typeface="Times New Roman" panose="02020603050405020304" pitchFamily="18" charset="0"/>
              </a:rPr>
              <a:t>The system should be scalable to accommodate a growing number of faculty members, ensuring optimal performance as the user base expands.</a:t>
            </a:r>
            <a:endParaRPr lang="en-IN" dirty="0">
              <a:latin typeface="Times New Roman" panose="02020603050405020304" pitchFamily="18" charset="0"/>
              <a:ea typeface="Times New Roman" panose="02020603050405020304" pitchFamily="18" charset="0"/>
            </a:endParaRPr>
          </a:p>
          <a:p>
            <a:pPr lvl="1" indent="-457200" algn="just" fontAlgn="base">
              <a:lnSpc>
                <a:spcPct val="100000"/>
              </a:lnSpc>
              <a:spcBef>
                <a:spcPts val="0"/>
              </a:spcBef>
              <a:buFont typeface="Arial" panose="020B0604020202020204" pitchFamily="34" charset="0"/>
              <a:buChar char="•"/>
            </a:pPr>
            <a:r>
              <a:rPr lang="en-US" b="1" spc="10" dirty="0">
                <a:solidFill>
                  <a:srgbClr val="000000"/>
                </a:solidFill>
                <a:effectLst/>
                <a:latin typeface="Times New Roman" panose="02020603050405020304" pitchFamily="18" charset="0"/>
                <a:ea typeface="Times New Roman" panose="02020603050405020304" pitchFamily="18" charset="0"/>
              </a:rPr>
              <a:t>Reliability: </a:t>
            </a:r>
            <a:r>
              <a:rPr lang="en-US" spc="10" dirty="0">
                <a:solidFill>
                  <a:srgbClr val="000000"/>
                </a:solidFill>
                <a:effectLst/>
                <a:latin typeface="Times New Roman" panose="02020603050405020304" pitchFamily="18" charset="0"/>
                <a:ea typeface="Times New Roman" panose="02020603050405020304" pitchFamily="18" charset="0"/>
              </a:rPr>
              <a:t>The system should be reliable, with minimal downtime and a backup mechanism to prevent data loss in case of unexpected issues.</a:t>
            </a:r>
          </a:p>
          <a:p>
            <a:pPr lvl="1" indent="-457200" algn="just" fontAlgn="base">
              <a:lnSpc>
                <a:spcPct val="100000"/>
              </a:lnSpc>
              <a:spcBef>
                <a:spcPts val="0"/>
              </a:spcBef>
              <a:buFont typeface="Arial" panose="020B0604020202020204" pitchFamily="34" charset="0"/>
              <a:buChar char="•"/>
            </a:pPr>
            <a:r>
              <a:rPr lang="en-US" b="1" spc="10" dirty="0">
                <a:solidFill>
                  <a:srgbClr val="000000"/>
                </a:solidFill>
                <a:latin typeface="Times New Roman" panose="02020603050405020304" pitchFamily="18" charset="0"/>
                <a:ea typeface="Times New Roman" panose="02020603050405020304" pitchFamily="18" charset="0"/>
              </a:rPr>
              <a:t>Usability: </a:t>
            </a:r>
            <a:r>
              <a:rPr lang="en-US" spc="10" dirty="0">
                <a:solidFill>
                  <a:srgbClr val="000000"/>
                </a:solidFill>
                <a:effectLst/>
                <a:latin typeface="Times New Roman" panose="02020603050405020304" pitchFamily="18" charset="0"/>
                <a:ea typeface="Times New Roman" panose="02020603050405020304" pitchFamily="18" charset="0"/>
              </a:rPr>
              <a:t>The user interface should be intuitive and user-friendly, requiring minimal training for faculty members to navigate and input their appraisal data.4</a:t>
            </a:r>
          </a:p>
          <a:p>
            <a:pPr lvl="1" indent="-457200" algn="just" fontAlgn="base">
              <a:lnSpc>
                <a:spcPct val="100000"/>
              </a:lnSpc>
              <a:spcBef>
                <a:spcPts val="0"/>
              </a:spcBef>
              <a:buFont typeface="Arial" panose="020B0604020202020204" pitchFamily="34" charset="0"/>
              <a:buChar char="•"/>
            </a:pPr>
            <a:r>
              <a:rPr lang="en-US" b="1" spc="10" dirty="0">
                <a:solidFill>
                  <a:srgbClr val="000000"/>
                </a:solidFill>
                <a:latin typeface="Times New Roman" panose="02020603050405020304" pitchFamily="18" charset="0"/>
                <a:ea typeface="Times New Roman" panose="02020603050405020304" pitchFamily="18" charset="0"/>
              </a:rPr>
              <a:t>Performance:</a:t>
            </a:r>
            <a:r>
              <a:rPr lang="en-US" sz="1800" spc="10" dirty="0">
                <a:solidFill>
                  <a:srgbClr val="000000"/>
                </a:solidFill>
                <a:effectLst/>
                <a:latin typeface="Times New Roman" panose="02020603050405020304" pitchFamily="18" charset="0"/>
                <a:ea typeface="Times New Roman" panose="02020603050405020304" pitchFamily="18" charset="0"/>
              </a:rPr>
              <a:t> </a:t>
            </a:r>
            <a:r>
              <a:rPr lang="en-US" spc="10" dirty="0">
                <a:solidFill>
                  <a:srgbClr val="000000"/>
                </a:solidFill>
                <a:effectLst/>
                <a:latin typeface="Times New Roman" panose="02020603050405020304" pitchFamily="18" charset="0"/>
                <a:ea typeface="Times New Roman" panose="02020603050405020304" pitchFamily="18" charset="0"/>
              </a:rPr>
              <a:t>The system should have acceptable response times, even when handling a large volume of concurrent users, to ensure a seamless and efficient appraisal process.</a:t>
            </a:r>
            <a:endParaRPr lang="en-IN" dirty="0">
              <a:effectLst/>
              <a:latin typeface="Times New Roman" panose="02020603050405020304" pitchFamily="18" charset="0"/>
              <a:ea typeface="Times New Roman" panose="02020603050405020304" pitchFamily="18" charset="0"/>
            </a:endParaRPr>
          </a:p>
          <a:p>
            <a:pPr lvl="1" indent="-457200" algn="just" fontAlgn="base">
              <a:lnSpc>
                <a:spcPct val="100000"/>
              </a:lnSpc>
              <a:spcBef>
                <a:spcPts val="0"/>
              </a:spcBef>
              <a:buFont typeface="Arial" panose="020B0604020202020204" pitchFamily="34" charset="0"/>
              <a:buChar char="•"/>
            </a:pPr>
            <a:endParaRPr lang="en-US" b="1" spc="10" dirty="0">
              <a:solidFill>
                <a:srgbClr val="000000"/>
              </a:solidFill>
              <a:effectLst/>
              <a:latin typeface="Times New Roman" panose="02020603050405020304" pitchFamily="18" charset="0"/>
              <a:ea typeface="Times New Roman" panose="02020603050405020304" pitchFamily="18" charset="0"/>
            </a:endParaRPr>
          </a:p>
          <a:p>
            <a:pPr marL="457200" lvl="1" indent="0" algn="just" fontAlgn="base">
              <a:lnSpc>
                <a:spcPct val="100000"/>
              </a:lnSpc>
              <a:spcBef>
                <a:spcPts val="0"/>
              </a:spcBef>
              <a:buNone/>
            </a:pPr>
            <a:endParaRPr lang="en-IN" dirty="0">
              <a:effectLst/>
              <a:latin typeface="Times New Roman" panose="02020603050405020304" pitchFamily="18" charset="0"/>
              <a:ea typeface="Times New Roman" panose="02020603050405020304" pitchFamily="18" charset="0"/>
            </a:endParaRPr>
          </a:p>
          <a:p>
            <a:pPr lvl="1" indent="-457200" algn="just" fontAlgn="base">
              <a:lnSpc>
                <a:spcPct val="100000"/>
              </a:lnSpc>
              <a:spcBef>
                <a:spcPts val="0"/>
              </a:spcBef>
              <a:buFont typeface="Arial" panose="020B0604020202020204" pitchFamily="34" charset="0"/>
              <a:buChar char="•"/>
            </a:pP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4262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24118"/>
            <a:ext cx="12191760" cy="73518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Planning</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1159496"/>
            <a:ext cx="11778840" cy="5287605"/>
          </a:xfrm>
          <a:prstGeom prst="rect">
            <a:avLst/>
          </a:prstGeom>
          <a:noFill/>
          <a:ln>
            <a:noFill/>
          </a:ln>
        </p:spPr>
        <p:txBody>
          <a:bodyPr spcFirstLastPara="1" wrap="square" lIns="91425" tIns="45700" rIns="91425" bIns="45700" anchor="t" anchorCtr="0">
            <a:noAutofit/>
          </a:bodyPr>
          <a:lstStyle/>
          <a:p>
            <a:pPr marL="342900" indent="-342900" algn="just" fontAlgn="base">
              <a:lnSpc>
                <a:spcPct val="100000"/>
              </a:lnSpc>
              <a:spcBef>
                <a:spcPts val="0"/>
              </a:spcBef>
              <a:buFont typeface="Wingdings" panose="05000000000000000000" pitchFamily="2" charset="2"/>
              <a:buChar char="Ø"/>
            </a:pPr>
            <a:r>
              <a:rPr lang="en-US" sz="2400" b="1" spc="10" dirty="0">
                <a:solidFill>
                  <a:srgbClr val="000000"/>
                </a:solidFill>
                <a:effectLst/>
                <a:latin typeface="Times New Roman" panose="02020603050405020304" pitchFamily="18" charset="0"/>
                <a:ea typeface="Times New Roman" panose="02020603050405020304" pitchFamily="18" charset="0"/>
              </a:rPr>
              <a:t>Objectives</a:t>
            </a:r>
          </a:p>
          <a:p>
            <a:pPr marL="457200" lvl="1" indent="0" algn="just" fontAlgn="base">
              <a:lnSpc>
                <a:spcPct val="100000"/>
              </a:lnSpc>
              <a:spcBef>
                <a:spcPts val="0"/>
              </a:spcBef>
              <a:buNone/>
            </a:pPr>
            <a:r>
              <a:rPr lang="en-US" dirty="0">
                <a:latin typeface="Times New Roman" panose="02020603050405020304" pitchFamily="18" charset="0"/>
                <a:cs typeface="Times New Roman" panose="02020603050405020304" pitchFamily="18" charset="0"/>
              </a:rPr>
              <a:t>To develop web based faculty performance appraisal system by giving the relevant access to the faculty.</a:t>
            </a:r>
            <a:r>
              <a:rPr lang="en-US" dirty="0"/>
              <a:t> </a:t>
            </a:r>
            <a:r>
              <a:rPr lang="en-US" dirty="0">
                <a:latin typeface="Times New Roman" panose="02020603050405020304" pitchFamily="18" charset="0"/>
                <a:cs typeface="Times New Roman" panose="02020603050405020304" pitchFamily="18" charset="0"/>
              </a:rPr>
              <a:t>To implement data visualization to the data obtained and provide analysis of the appraisal points achieved by faculty.</a:t>
            </a:r>
            <a:endParaRPr lang="en-IN" dirty="0">
              <a:latin typeface="Times New Roman" panose="02020603050405020304" pitchFamily="18" charset="0"/>
              <a:cs typeface="Times New Roman" panose="02020603050405020304" pitchFamily="18" charset="0"/>
            </a:endParaRPr>
          </a:p>
          <a:p>
            <a:pPr marL="342900" indent="-342900" algn="just" fontAlgn="base">
              <a:lnSpc>
                <a:spcPct val="100000"/>
              </a:lnSpc>
              <a:spcBef>
                <a:spcPts val="0"/>
              </a:spcBef>
              <a:buFont typeface="Wingdings" panose="05000000000000000000" pitchFamily="2" charset="2"/>
              <a:buChar char="Ø"/>
            </a:pPr>
            <a:r>
              <a:rPr lang="en-US" sz="2400" b="1"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Scope</a:t>
            </a:r>
          </a:p>
          <a:p>
            <a:pPr marL="457200" lvl="1" indent="0" algn="just" fontAlgn="base">
              <a:lnSpc>
                <a:spcPct val="100000"/>
              </a:lnSpc>
              <a:spcBef>
                <a:spcPts val="0"/>
              </a:spcBef>
              <a:buNone/>
            </a:pPr>
            <a:r>
              <a:rPr lang="en-US" sz="2000" b="1"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Faculty Appraisal System aims to modernize traditional performance assessments through the integration of data analytics and technology. This system will provide a dynamic web-based platform where faculty members can log in and submit their achievements via a user-friendly form. The system will employ predefined weights to assign points to each accomplishment, offering real-time feedback and visualizations for a comprehensive and efficient appraisal process.</a:t>
            </a:r>
            <a:endParaRPr lang="en-US" b="1"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gn="just" fontAlgn="base">
              <a:lnSpc>
                <a:spcPct val="100000"/>
              </a:lnSpc>
              <a:spcBef>
                <a:spcPts val="0"/>
              </a:spcBef>
              <a:buNone/>
            </a:pPr>
            <a:endParaRPr lang="en-IN" dirty="0">
              <a:effectLst/>
              <a:latin typeface="Times New Roman" panose="02020603050405020304" pitchFamily="18" charset="0"/>
              <a:ea typeface="Times New Roman" panose="02020603050405020304" pitchFamily="18" charset="0"/>
            </a:endParaRPr>
          </a:p>
          <a:p>
            <a:pPr lvl="1" indent="-457200" algn="just" fontAlgn="base">
              <a:lnSpc>
                <a:spcPct val="100000"/>
              </a:lnSpc>
              <a:spcBef>
                <a:spcPts val="0"/>
              </a:spcBef>
              <a:buFont typeface="Arial" panose="020B0604020202020204" pitchFamily="34" charset="0"/>
              <a:buChar char="•"/>
            </a:pP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16821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24118"/>
            <a:ext cx="12191760" cy="73518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Planning</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1159496"/>
            <a:ext cx="11778840" cy="5287605"/>
          </a:xfrm>
          <a:prstGeom prst="rect">
            <a:avLst/>
          </a:prstGeom>
          <a:noFill/>
          <a:ln>
            <a:noFill/>
          </a:ln>
        </p:spPr>
        <p:txBody>
          <a:bodyPr spcFirstLastPara="1" wrap="square" lIns="91425" tIns="45700" rIns="91425" bIns="45700" anchor="t" anchorCtr="0">
            <a:noAutofit/>
          </a:bodyPr>
          <a:lstStyle/>
          <a:p>
            <a:pPr indent="-457200" algn="just" fontAlgn="base">
              <a:lnSpc>
                <a:spcPct val="100000"/>
              </a:lnSpc>
              <a:spcBef>
                <a:spcPts val="0"/>
              </a:spcBef>
              <a:buFont typeface="Wingdings" panose="05000000000000000000" pitchFamily="2" charset="2"/>
              <a:buChar char="Ø"/>
            </a:pPr>
            <a:r>
              <a:rPr lang="en-IN" b="1" dirty="0">
                <a:latin typeface="Times New Roman" panose="02020603050405020304" pitchFamily="18" charset="0"/>
                <a:ea typeface="Times New Roman" panose="02020603050405020304" pitchFamily="18" charset="0"/>
              </a:rPr>
              <a:t>Time Estimation</a:t>
            </a:r>
          </a:p>
          <a:p>
            <a:pPr marL="0" indent="0" algn="just" fontAlgn="base">
              <a:lnSpc>
                <a:spcPct val="100000"/>
              </a:lnSpc>
              <a:spcBef>
                <a:spcPts val="0"/>
              </a:spcBef>
              <a:buNone/>
            </a:pPr>
            <a:endParaRPr lang="en-IN"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E9A78921-B00D-3012-9DC8-C9C732CA1AAC}"/>
              </a:ext>
            </a:extLst>
          </p:cNvPr>
          <p:cNvGraphicFramePr>
            <a:graphicFrameLocks noGrp="1"/>
          </p:cNvGraphicFramePr>
          <p:nvPr>
            <p:extLst>
              <p:ext uri="{D42A27DB-BD31-4B8C-83A1-F6EECF244321}">
                <p14:modId xmlns:p14="http://schemas.microsoft.com/office/powerpoint/2010/main" val="1810794490"/>
              </p:ext>
            </p:extLst>
          </p:nvPr>
        </p:nvGraphicFramePr>
        <p:xfrm>
          <a:off x="896472" y="1846728"/>
          <a:ext cx="9950822" cy="4142405"/>
        </p:xfrm>
        <a:graphic>
          <a:graphicData uri="http://schemas.openxmlformats.org/drawingml/2006/table">
            <a:tbl>
              <a:tblPr firstRow="1" bandRow="1">
                <a:tableStyleId>{5C22544A-7EE6-4342-B048-85BDC9FD1C3A}</a:tableStyleId>
              </a:tblPr>
              <a:tblGrid>
                <a:gridCol w="1059771">
                  <a:extLst>
                    <a:ext uri="{9D8B030D-6E8A-4147-A177-3AD203B41FA5}">
                      <a16:colId xmlns:a16="http://schemas.microsoft.com/office/drawing/2014/main" val="2743897313"/>
                    </a:ext>
                  </a:extLst>
                </a:gridCol>
                <a:gridCol w="6842728">
                  <a:extLst>
                    <a:ext uri="{9D8B030D-6E8A-4147-A177-3AD203B41FA5}">
                      <a16:colId xmlns:a16="http://schemas.microsoft.com/office/drawing/2014/main" val="4135698680"/>
                    </a:ext>
                  </a:extLst>
                </a:gridCol>
                <a:gridCol w="2048323">
                  <a:extLst>
                    <a:ext uri="{9D8B030D-6E8A-4147-A177-3AD203B41FA5}">
                      <a16:colId xmlns:a16="http://schemas.microsoft.com/office/drawing/2014/main" val="1185283496"/>
                    </a:ext>
                  </a:extLst>
                </a:gridCol>
              </a:tblGrid>
              <a:tr h="525556">
                <a:tc>
                  <a:txBody>
                    <a:bodyPr/>
                    <a:lstStyle/>
                    <a:p>
                      <a:r>
                        <a:rPr lang="en-IN" sz="2400" dirty="0" err="1">
                          <a:latin typeface="Times New Roman" panose="02020603050405020304" pitchFamily="18" charset="0"/>
                          <a:cs typeface="Times New Roman" panose="02020603050405020304" pitchFamily="18" charset="0"/>
                        </a:rPr>
                        <a:t>SI.No</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IN" dirty="0"/>
                        <a:t>                                                                    </a:t>
                      </a:r>
                      <a:r>
                        <a:rPr lang="en-IN" sz="2400" dirty="0">
                          <a:latin typeface="Times New Roman" panose="02020603050405020304" pitchFamily="18" charset="0"/>
                          <a:cs typeface="Times New Roman" panose="02020603050405020304" pitchFamily="18" charset="0"/>
                        </a:rPr>
                        <a:t>Activity</a:t>
                      </a:r>
                    </a:p>
                  </a:txBody>
                  <a:tcPr/>
                </a:tc>
                <a:tc>
                  <a:txBody>
                    <a:bodyPr/>
                    <a:lstStyle/>
                    <a:p>
                      <a:r>
                        <a:rPr lang="en-IN" sz="2400" dirty="0">
                          <a:latin typeface="Times New Roman" panose="02020603050405020304" pitchFamily="18" charset="0"/>
                          <a:cs typeface="Times New Roman" panose="02020603050405020304" pitchFamily="18" charset="0"/>
                        </a:rPr>
                        <a:t>Duration</a:t>
                      </a:r>
                    </a:p>
                  </a:txBody>
                  <a:tcPr/>
                </a:tc>
                <a:extLst>
                  <a:ext uri="{0D108BD9-81ED-4DB2-BD59-A6C34878D82A}">
                    <a16:rowId xmlns:a16="http://schemas.microsoft.com/office/drawing/2014/main" val="660286378"/>
                  </a:ext>
                </a:extLst>
              </a:tr>
              <a:tr h="463513">
                <a:tc>
                  <a:txBody>
                    <a:bodyPr/>
                    <a:lstStyle/>
                    <a:p>
                      <a:pPr algn="ctr"/>
                      <a:r>
                        <a:rPr lang="en-IN" sz="1800" dirty="0">
                          <a:latin typeface="Times New Roman" panose="02020603050405020304" pitchFamily="18" charset="0"/>
                          <a:cs typeface="Times New Roman" panose="02020603050405020304" pitchFamily="18" charset="0"/>
                        </a:rPr>
                        <a:t> 1</a:t>
                      </a:r>
                    </a:p>
                  </a:txBody>
                  <a:tcPr/>
                </a:tc>
                <a:tc>
                  <a:txBody>
                    <a:bodyPr/>
                    <a:lstStyle/>
                    <a:p>
                      <a:pPr algn="ctr"/>
                      <a:r>
                        <a:rPr lang="en-IN" sz="1800" dirty="0">
                          <a:latin typeface="Times New Roman" panose="02020603050405020304" pitchFamily="18" charset="0"/>
                          <a:cs typeface="Times New Roman" panose="02020603050405020304" pitchFamily="18" charset="0"/>
                        </a:rPr>
                        <a:t>Domain Selection</a:t>
                      </a:r>
                    </a:p>
                  </a:txBody>
                  <a:tcPr/>
                </a:tc>
                <a:tc>
                  <a:txBody>
                    <a:bodyPr/>
                    <a:lstStyle/>
                    <a:p>
                      <a:pPr algn="ctr"/>
                      <a:r>
                        <a:rPr lang="en-IN" sz="1800" dirty="0">
                          <a:latin typeface="Times New Roman" panose="02020603050405020304" pitchFamily="18" charset="0"/>
                          <a:cs typeface="Times New Roman" panose="02020603050405020304" pitchFamily="18" charset="0"/>
                        </a:rPr>
                        <a:t>1 Week </a:t>
                      </a:r>
                    </a:p>
                  </a:txBody>
                  <a:tcPr/>
                </a:tc>
                <a:extLst>
                  <a:ext uri="{0D108BD9-81ED-4DB2-BD59-A6C34878D82A}">
                    <a16:rowId xmlns:a16="http://schemas.microsoft.com/office/drawing/2014/main" val="3443158404"/>
                  </a:ext>
                </a:extLst>
              </a:tr>
              <a:tr h="525556">
                <a:tc>
                  <a:txBody>
                    <a:bodyPr/>
                    <a:lstStyle/>
                    <a:p>
                      <a:pPr algn="ctr"/>
                      <a:r>
                        <a:rPr lang="en-IN" sz="1800" dirty="0">
                          <a:latin typeface="Times New Roman" panose="02020603050405020304" pitchFamily="18" charset="0"/>
                          <a:cs typeface="Times New Roman" panose="02020603050405020304" pitchFamily="18" charset="0"/>
                        </a:rPr>
                        <a:t> 2</a:t>
                      </a:r>
                    </a:p>
                  </a:txBody>
                  <a:tcPr/>
                </a:tc>
                <a:tc>
                  <a:txBody>
                    <a:bodyPr/>
                    <a:lstStyle/>
                    <a:p>
                      <a:pPr algn="ctr"/>
                      <a:r>
                        <a:rPr lang="en-IN" sz="1800" dirty="0">
                          <a:latin typeface="Times New Roman" panose="02020603050405020304" pitchFamily="18" charset="0"/>
                          <a:cs typeface="Times New Roman" panose="02020603050405020304" pitchFamily="18" charset="0"/>
                        </a:rPr>
                        <a:t>Literature Survey and problem definition</a:t>
                      </a:r>
                    </a:p>
                  </a:txBody>
                  <a:tcPr/>
                </a:tc>
                <a:tc>
                  <a:txBody>
                    <a:bodyPr/>
                    <a:lstStyle/>
                    <a:p>
                      <a:pPr algn="ctr"/>
                      <a:r>
                        <a:rPr lang="en-IN" sz="1800" dirty="0">
                          <a:latin typeface="Times New Roman" panose="02020603050405020304" pitchFamily="18" charset="0"/>
                          <a:cs typeface="Times New Roman" panose="02020603050405020304" pitchFamily="18" charset="0"/>
                        </a:rPr>
                        <a:t>2 Week</a:t>
                      </a:r>
                    </a:p>
                  </a:txBody>
                  <a:tcPr/>
                </a:tc>
                <a:extLst>
                  <a:ext uri="{0D108BD9-81ED-4DB2-BD59-A6C34878D82A}">
                    <a16:rowId xmlns:a16="http://schemas.microsoft.com/office/drawing/2014/main" val="920919681"/>
                  </a:ext>
                </a:extLst>
              </a:tr>
              <a:tr h="525556">
                <a:tc>
                  <a:txBody>
                    <a:bodyPr/>
                    <a:lstStyle/>
                    <a:p>
                      <a:pPr algn="ctr"/>
                      <a:r>
                        <a:rPr lang="en-IN" sz="1800" dirty="0">
                          <a:latin typeface="Times New Roman" panose="02020603050405020304" pitchFamily="18" charset="0"/>
                          <a:cs typeface="Times New Roman" panose="02020603050405020304" pitchFamily="18" charset="0"/>
                        </a:rPr>
                        <a:t>3</a:t>
                      </a:r>
                    </a:p>
                  </a:txBody>
                  <a:tcPr/>
                </a:tc>
                <a:tc>
                  <a:txBody>
                    <a:bodyPr/>
                    <a:lstStyle/>
                    <a:p>
                      <a:pPr algn="ctr"/>
                      <a:r>
                        <a:rPr lang="en-IN" sz="1800" dirty="0">
                          <a:latin typeface="Times New Roman" panose="02020603050405020304" pitchFamily="18" charset="0"/>
                          <a:cs typeface="Times New Roman" panose="02020603050405020304" pitchFamily="18" charset="0"/>
                        </a:rPr>
                        <a:t>Planning and Designing</a:t>
                      </a:r>
                    </a:p>
                  </a:txBody>
                  <a:tcPr/>
                </a:tc>
                <a:tc>
                  <a:txBody>
                    <a:bodyPr/>
                    <a:lstStyle/>
                    <a:p>
                      <a:pPr algn="ctr"/>
                      <a:r>
                        <a:rPr lang="en-IN" sz="1800" dirty="0">
                          <a:latin typeface="Times New Roman" panose="02020603050405020304" pitchFamily="18" charset="0"/>
                          <a:cs typeface="Times New Roman" panose="02020603050405020304" pitchFamily="18" charset="0"/>
                        </a:rPr>
                        <a:t>2 Week</a:t>
                      </a:r>
                    </a:p>
                  </a:txBody>
                  <a:tcPr/>
                </a:tc>
                <a:extLst>
                  <a:ext uri="{0D108BD9-81ED-4DB2-BD59-A6C34878D82A}">
                    <a16:rowId xmlns:a16="http://schemas.microsoft.com/office/drawing/2014/main" val="2892335241"/>
                  </a:ext>
                </a:extLst>
              </a:tr>
              <a:tr h="525556">
                <a:tc>
                  <a:txBody>
                    <a:bodyPr/>
                    <a:lstStyle/>
                    <a:p>
                      <a:pPr algn="ctr"/>
                      <a:r>
                        <a:rPr lang="en-IN" sz="1800" dirty="0">
                          <a:latin typeface="Times New Roman" panose="02020603050405020304" pitchFamily="18" charset="0"/>
                          <a:cs typeface="Times New Roman" panose="02020603050405020304" pitchFamily="18" charset="0"/>
                        </a:rPr>
                        <a:t>4</a:t>
                      </a:r>
                    </a:p>
                  </a:txBody>
                  <a:tcPr/>
                </a:tc>
                <a:tc>
                  <a:txBody>
                    <a:bodyPr/>
                    <a:lstStyle/>
                    <a:p>
                      <a:pPr algn="ctr"/>
                      <a:r>
                        <a:rPr lang="en-IN" sz="1800" dirty="0">
                          <a:latin typeface="Times New Roman" panose="02020603050405020304" pitchFamily="18" charset="0"/>
                          <a:cs typeface="Times New Roman" panose="02020603050405020304" pitchFamily="18" charset="0"/>
                        </a:rPr>
                        <a:t>Learnt </a:t>
                      </a:r>
                      <a:r>
                        <a:rPr lang="en-IN" sz="1800" dirty="0" err="1">
                          <a:latin typeface="Times New Roman" panose="02020603050405020304" pitchFamily="18" charset="0"/>
                          <a:cs typeface="Times New Roman" panose="02020603050405020304" pitchFamily="18" charset="0"/>
                        </a:rPr>
                        <a:t>Mysql</a:t>
                      </a:r>
                      <a:r>
                        <a:rPr lang="en-IN" sz="1800" dirty="0">
                          <a:latin typeface="Times New Roman" panose="02020603050405020304" pitchFamily="18" charset="0"/>
                          <a:cs typeface="Times New Roman" panose="02020603050405020304" pitchFamily="18" charset="0"/>
                        </a:rPr>
                        <a:t>, react ,node and Express </a:t>
                      </a:r>
                    </a:p>
                  </a:txBody>
                  <a:tcPr/>
                </a:tc>
                <a:tc>
                  <a:txBody>
                    <a:bodyPr/>
                    <a:lstStyle/>
                    <a:p>
                      <a:pPr algn="ctr"/>
                      <a:r>
                        <a:rPr lang="en-IN" sz="1800" dirty="0">
                          <a:latin typeface="Times New Roman" panose="02020603050405020304" pitchFamily="18" charset="0"/>
                          <a:cs typeface="Times New Roman" panose="02020603050405020304" pitchFamily="18" charset="0"/>
                        </a:rPr>
                        <a:t>1 Week</a:t>
                      </a:r>
                    </a:p>
                  </a:txBody>
                  <a:tcPr/>
                </a:tc>
                <a:extLst>
                  <a:ext uri="{0D108BD9-81ED-4DB2-BD59-A6C34878D82A}">
                    <a16:rowId xmlns:a16="http://schemas.microsoft.com/office/drawing/2014/main" val="2445819240"/>
                  </a:ext>
                </a:extLst>
              </a:tr>
              <a:tr h="525556">
                <a:tc>
                  <a:txBody>
                    <a:bodyPr/>
                    <a:lstStyle/>
                    <a:p>
                      <a:pPr algn="ctr"/>
                      <a:r>
                        <a:rPr lang="en-IN" sz="1800" dirty="0">
                          <a:latin typeface="Times New Roman" panose="02020603050405020304" pitchFamily="18" charset="0"/>
                          <a:cs typeface="Times New Roman" panose="02020603050405020304" pitchFamily="18" charset="0"/>
                        </a:rPr>
                        <a:t>5</a:t>
                      </a:r>
                    </a:p>
                  </a:txBody>
                  <a:tcPr/>
                </a:tc>
                <a:tc>
                  <a:txBody>
                    <a:bodyPr/>
                    <a:lstStyle/>
                    <a:p>
                      <a:pPr algn="ctr"/>
                      <a:r>
                        <a:rPr lang="en-IN" sz="1800" dirty="0">
                          <a:latin typeface="Times New Roman" panose="02020603050405020304" pitchFamily="18" charset="0"/>
                          <a:cs typeface="Times New Roman" panose="02020603050405020304" pitchFamily="18" charset="0"/>
                        </a:rPr>
                        <a:t>Developing the code</a:t>
                      </a:r>
                    </a:p>
                  </a:txBody>
                  <a:tcPr/>
                </a:tc>
                <a:tc>
                  <a:txBody>
                    <a:bodyPr/>
                    <a:lstStyle/>
                    <a:p>
                      <a:pPr algn="ctr"/>
                      <a:r>
                        <a:rPr lang="en-IN" sz="1800" dirty="0">
                          <a:latin typeface="Times New Roman" panose="02020603050405020304" pitchFamily="18" charset="0"/>
                          <a:cs typeface="Times New Roman" panose="02020603050405020304" pitchFamily="18" charset="0"/>
                        </a:rPr>
                        <a:t>3 Week</a:t>
                      </a:r>
                    </a:p>
                  </a:txBody>
                  <a:tcPr/>
                </a:tc>
                <a:extLst>
                  <a:ext uri="{0D108BD9-81ED-4DB2-BD59-A6C34878D82A}">
                    <a16:rowId xmlns:a16="http://schemas.microsoft.com/office/drawing/2014/main" val="817822141"/>
                  </a:ext>
                </a:extLst>
              </a:tr>
              <a:tr h="525556">
                <a:tc>
                  <a:txBody>
                    <a:bodyPr/>
                    <a:lstStyle/>
                    <a:p>
                      <a:pPr algn="ctr"/>
                      <a:r>
                        <a:rPr lang="en-IN" sz="1800" dirty="0">
                          <a:latin typeface="Times New Roman" panose="02020603050405020304" pitchFamily="18" charset="0"/>
                          <a:cs typeface="Times New Roman" panose="02020603050405020304" pitchFamily="18" charset="0"/>
                        </a:rPr>
                        <a:t>6</a:t>
                      </a:r>
                    </a:p>
                  </a:txBody>
                  <a:tcPr/>
                </a:tc>
                <a:tc>
                  <a:txBody>
                    <a:bodyPr/>
                    <a:lstStyle/>
                    <a:p>
                      <a:pPr algn="ctr"/>
                      <a:r>
                        <a:rPr lang="en-IN" sz="1800" dirty="0">
                          <a:latin typeface="Times New Roman" panose="02020603050405020304" pitchFamily="18" charset="0"/>
                          <a:cs typeface="Times New Roman" panose="02020603050405020304" pitchFamily="18" charset="0"/>
                        </a:rPr>
                        <a:t>Developing the data visualization</a:t>
                      </a:r>
                    </a:p>
                  </a:txBody>
                  <a:tcPr/>
                </a:tc>
                <a:tc>
                  <a:txBody>
                    <a:bodyPr/>
                    <a:lstStyle/>
                    <a:p>
                      <a:pPr algn="ctr"/>
                      <a:r>
                        <a:rPr lang="en-IN" sz="1800" dirty="0">
                          <a:latin typeface="Times New Roman" panose="02020603050405020304" pitchFamily="18" charset="0"/>
                          <a:cs typeface="Times New Roman" panose="02020603050405020304" pitchFamily="18" charset="0"/>
                        </a:rPr>
                        <a:t>2 Week</a:t>
                      </a:r>
                    </a:p>
                  </a:txBody>
                  <a:tcPr/>
                </a:tc>
                <a:extLst>
                  <a:ext uri="{0D108BD9-81ED-4DB2-BD59-A6C34878D82A}">
                    <a16:rowId xmlns:a16="http://schemas.microsoft.com/office/drawing/2014/main" val="3562158961"/>
                  </a:ext>
                </a:extLst>
              </a:tr>
              <a:tr h="525556">
                <a:tc>
                  <a:txBody>
                    <a:bodyPr/>
                    <a:lstStyle/>
                    <a:p>
                      <a:pPr algn="ctr"/>
                      <a:r>
                        <a:rPr lang="en-IN" sz="1800" dirty="0">
                          <a:latin typeface="Times New Roman" panose="02020603050405020304" pitchFamily="18" charset="0"/>
                          <a:cs typeface="Times New Roman" panose="02020603050405020304" pitchFamily="18" charset="0"/>
                        </a:rPr>
                        <a:t>7</a:t>
                      </a:r>
                    </a:p>
                  </a:txBody>
                  <a:tcPr/>
                </a:tc>
                <a:tc>
                  <a:txBody>
                    <a:bodyPr/>
                    <a:lstStyle/>
                    <a:p>
                      <a:pPr algn="ctr"/>
                      <a:r>
                        <a:rPr lang="en-IN" sz="1800" dirty="0">
                          <a:latin typeface="Times New Roman" panose="02020603050405020304" pitchFamily="18" charset="0"/>
                          <a:cs typeface="Times New Roman" panose="02020603050405020304" pitchFamily="18" charset="0"/>
                        </a:rPr>
                        <a:t>Testing the Form</a:t>
                      </a:r>
                    </a:p>
                  </a:txBody>
                  <a:tcPr/>
                </a:tc>
                <a:tc>
                  <a:txBody>
                    <a:bodyPr/>
                    <a:lstStyle/>
                    <a:p>
                      <a:pPr algn="ctr"/>
                      <a:r>
                        <a:rPr lang="en-IN" sz="1800" dirty="0">
                          <a:latin typeface="Times New Roman" panose="02020603050405020304" pitchFamily="18" charset="0"/>
                          <a:cs typeface="Times New Roman" panose="02020603050405020304" pitchFamily="18" charset="0"/>
                        </a:rPr>
                        <a:t>2 Week</a:t>
                      </a:r>
                    </a:p>
                  </a:txBody>
                  <a:tcPr/>
                </a:tc>
                <a:extLst>
                  <a:ext uri="{0D108BD9-81ED-4DB2-BD59-A6C34878D82A}">
                    <a16:rowId xmlns:a16="http://schemas.microsoft.com/office/drawing/2014/main" val="63942508"/>
                  </a:ext>
                </a:extLst>
              </a:tr>
            </a:tbl>
          </a:graphicData>
        </a:graphic>
      </p:graphicFrame>
    </p:spTree>
    <p:extLst>
      <p:ext uri="{BB962C8B-B14F-4D97-AF65-F5344CB8AC3E}">
        <p14:creationId xmlns:p14="http://schemas.microsoft.com/office/powerpoint/2010/main" val="2203750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24118"/>
            <a:ext cx="12191760" cy="73518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Planning</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1053296"/>
            <a:ext cx="11778840" cy="5393805"/>
          </a:xfrm>
          <a:prstGeom prst="rect">
            <a:avLst/>
          </a:prstGeom>
          <a:noFill/>
          <a:ln>
            <a:noFill/>
          </a:ln>
        </p:spPr>
        <p:txBody>
          <a:bodyPr spcFirstLastPara="1" wrap="square" lIns="91425" tIns="45700" rIns="91425" bIns="45700" anchor="t" anchorCtr="0">
            <a:noAutofit/>
          </a:bodyPr>
          <a:lstStyle/>
          <a:p>
            <a:pPr marL="342900" indent="-342900" algn="just" fontAlgn="base">
              <a:lnSpc>
                <a:spcPct val="100000"/>
              </a:lnSpc>
              <a:spcBef>
                <a:spcPts val="0"/>
              </a:spcBef>
              <a:buFont typeface="Wingdings" panose="05000000000000000000" pitchFamily="2" charset="2"/>
              <a:buChar char="Ø"/>
            </a:pPr>
            <a:r>
              <a:rPr lang="en-IN" sz="2400" b="1" spc="1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MODULES</a:t>
            </a:r>
          </a:p>
          <a:p>
            <a:pPr indent="-457200" algn="just" fontAlgn="base">
              <a:lnSpc>
                <a:spcPct val="100000"/>
              </a:lnSpc>
              <a:spcBef>
                <a:spcPts val="0"/>
              </a:spcBef>
              <a:buFont typeface="Wingdings" panose="05000000000000000000" pitchFamily="2" charset="2"/>
              <a:buChar char="§"/>
            </a:pPr>
            <a:r>
              <a:rPr lang="en-IN" sz="2400" b="1"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Admin</a:t>
            </a:r>
          </a:p>
          <a:p>
            <a:pPr lvl="1"/>
            <a:r>
              <a:rPr lang="en-US" b="1" dirty="0">
                <a:latin typeface="Times New Roman" panose="02020603050405020304" pitchFamily="18" charset="0"/>
                <a:cs typeface="Times New Roman" panose="02020603050405020304" pitchFamily="18" charset="0"/>
              </a:rPr>
              <a:t>Login:</a:t>
            </a:r>
            <a:r>
              <a:rPr lang="en-US" dirty="0">
                <a:latin typeface="Times New Roman" panose="02020603050405020304" pitchFamily="18" charset="0"/>
                <a:cs typeface="Times New Roman" panose="02020603050405020304" pitchFamily="18" charset="0"/>
              </a:rPr>
              <a:t> Admin will login into the application by entering the valid details like (username and password).</a:t>
            </a:r>
            <a:endParaRPr lang="en-IN"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View List of Faculty: </a:t>
            </a:r>
            <a:r>
              <a:rPr lang="en-US" dirty="0">
                <a:latin typeface="Times New Roman" panose="02020603050405020304" pitchFamily="18" charset="0"/>
                <a:cs typeface="Times New Roman" panose="02020603050405020304" pitchFamily="18" charset="0"/>
              </a:rPr>
              <a:t>Admin view the list of faculties.</a:t>
            </a:r>
            <a:endParaRPr lang="en-IN"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View Profiles of Faculty:</a:t>
            </a:r>
            <a:r>
              <a:rPr lang="en-US" dirty="0">
                <a:latin typeface="Times New Roman" panose="02020603050405020304" pitchFamily="18" charset="0"/>
                <a:cs typeface="Times New Roman" panose="02020603050405020304" pitchFamily="18" charset="0"/>
              </a:rPr>
              <a:t> Admin view the profiles of faculties individually.</a:t>
            </a:r>
            <a:endParaRPr lang="en-IN"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Add Scores: </a:t>
            </a:r>
            <a:r>
              <a:rPr lang="en-US" dirty="0">
                <a:latin typeface="Times New Roman" panose="02020603050405020304" pitchFamily="18" charset="0"/>
                <a:cs typeface="Times New Roman" panose="02020603050405020304" pitchFamily="18" charset="0"/>
              </a:rPr>
              <a:t>provide scores for faculty individually for each section.</a:t>
            </a:r>
            <a:endParaRPr lang="en-IN"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Logout: </a:t>
            </a:r>
            <a:r>
              <a:rPr lang="en-US" dirty="0">
                <a:latin typeface="Times New Roman" panose="02020603050405020304" pitchFamily="18" charset="0"/>
                <a:cs typeface="Times New Roman" panose="02020603050405020304" pitchFamily="18" charset="0"/>
              </a:rPr>
              <a:t>Admin must be logout</a:t>
            </a:r>
          </a:p>
          <a:p>
            <a:pPr>
              <a:buFont typeface="Wingdings" panose="05000000000000000000" pitchFamily="2" charset="2"/>
              <a:buChar char="§"/>
            </a:pPr>
            <a:r>
              <a:rPr lang="en-US" b="1"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Faculty</a:t>
            </a:r>
          </a:p>
          <a:p>
            <a:pPr lvl="1"/>
            <a:r>
              <a:rPr lang="en-US" b="1" dirty="0">
                <a:latin typeface="Times New Roman" panose="02020603050405020304" pitchFamily="18" charset="0"/>
                <a:cs typeface="Times New Roman" panose="02020603050405020304" pitchFamily="18" charset="0"/>
              </a:rPr>
              <a:t>Register: </a:t>
            </a:r>
            <a:r>
              <a:rPr lang="en-US" dirty="0">
                <a:latin typeface="Times New Roman" panose="02020603050405020304" pitchFamily="18" charset="0"/>
                <a:cs typeface="Times New Roman" panose="02020603050405020304" pitchFamily="18" charset="0"/>
              </a:rPr>
              <a:t>Faculty register with his details</a:t>
            </a:r>
            <a:endParaRPr lang="en-IN"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Login:</a:t>
            </a:r>
            <a:r>
              <a:rPr lang="en-US" dirty="0">
                <a:latin typeface="Times New Roman" panose="02020603050405020304" pitchFamily="18" charset="0"/>
                <a:cs typeface="Times New Roman" panose="02020603050405020304" pitchFamily="18" charset="0"/>
              </a:rPr>
              <a:t> Faculty will login into the application by entering the valid details like (username and password).</a:t>
            </a:r>
            <a:endParaRPr lang="en-IN"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Sections:</a:t>
            </a:r>
            <a:r>
              <a:rPr lang="en-US" dirty="0">
                <a:latin typeface="Times New Roman" panose="02020603050405020304" pitchFamily="18" charset="0"/>
                <a:cs typeface="Times New Roman" panose="02020603050405020304" pitchFamily="18" charset="0"/>
              </a:rPr>
              <a:t> Fill his all sections (section-a, section-b, section-c &amp; section-d)</a:t>
            </a:r>
            <a:endParaRPr lang="en-IN" dirty="0">
              <a:effectLst/>
              <a:latin typeface="Times New Roman" panose="02020603050405020304" pitchFamily="18" charset="0"/>
              <a:ea typeface="Times New Roman" panose="02020603050405020304" pitchFamily="18" charset="0"/>
            </a:endParaRPr>
          </a:p>
          <a:p>
            <a:pPr lvl="1" indent="-457200" algn="just" fontAlgn="base">
              <a:lnSpc>
                <a:spcPct val="100000"/>
              </a:lnSpc>
              <a:spcBef>
                <a:spcPts val="0"/>
              </a:spcBef>
              <a:buFont typeface="Arial" panose="020B0604020202020204" pitchFamily="34" charset="0"/>
              <a:buChar char="•"/>
            </a:pP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87773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24118"/>
            <a:ext cx="12191760" cy="73518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Planning</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1053296"/>
            <a:ext cx="11778840" cy="5393805"/>
          </a:xfrm>
          <a:prstGeom prst="rect">
            <a:avLst/>
          </a:prstGeom>
          <a:noFill/>
          <a:ln>
            <a:noFill/>
          </a:ln>
        </p:spPr>
        <p:txBody>
          <a:bodyPr spcFirstLastPara="1" wrap="square" lIns="91425" tIns="45700" rIns="91425" bIns="45700" anchor="t" anchorCtr="0">
            <a:noAutofit/>
          </a:bodyPr>
          <a:lstStyle/>
          <a:p>
            <a:pPr lvl="1"/>
            <a:r>
              <a:rPr lang="en-US" b="1" dirty="0">
                <a:latin typeface="Times New Roman" panose="02020603050405020304" pitchFamily="18" charset="0"/>
                <a:cs typeface="Times New Roman" panose="02020603050405020304" pitchFamily="18" charset="0"/>
              </a:rPr>
              <a:t>Profile: </a:t>
            </a:r>
            <a:r>
              <a:rPr lang="en-US" dirty="0">
                <a:latin typeface="Times New Roman" panose="02020603050405020304" pitchFamily="18" charset="0"/>
                <a:cs typeface="Times New Roman" panose="02020603050405020304" pitchFamily="18" charset="0"/>
              </a:rPr>
              <a:t>Faculty view his profile.</a:t>
            </a:r>
            <a:endParaRPr lang="en-IN"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Scores: </a:t>
            </a:r>
            <a:r>
              <a:rPr lang="en-US" dirty="0">
                <a:latin typeface="Times New Roman" panose="02020603050405020304" pitchFamily="18" charset="0"/>
                <a:cs typeface="Times New Roman" panose="02020603050405020304" pitchFamily="18" charset="0"/>
              </a:rPr>
              <a:t>Faculty view his score provided by admin based on his profile.</a:t>
            </a:r>
            <a:endParaRPr lang="en-IN"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Logout: </a:t>
            </a:r>
            <a:r>
              <a:rPr lang="en-US" dirty="0">
                <a:latin typeface="Times New Roman" panose="02020603050405020304" pitchFamily="18" charset="0"/>
                <a:cs typeface="Times New Roman" panose="02020603050405020304" pitchFamily="18" charset="0"/>
              </a:rPr>
              <a:t>Faculty must be logout</a:t>
            </a:r>
            <a:endParaRPr lang="en-US" b="1"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3891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24118"/>
            <a:ext cx="12191760" cy="73518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dirty="0">
                <a:solidFill>
                  <a:schemeClr val="bg1"/>
                </a:solidFill>
                <a:latin typeface="Times New Roman" panose="02020603050405020304" pitchFamily="18" charset="0"/>
                <a:ea typeface="Calibri"/>
                <a:cs typeface="Times New Roman" panose="02020603050405020304" pitchFamily="18" charset="0"/>
                <a:sym typeface="Calibri"/>
              </a:rPr>
              <a:t>Design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1053296"/>
            <a:ext cx="11778840" cy="5393805"/>
          </a:xfrm>
          <a:prstGeom prst="rect">
            <a:avLst/>
          </a:prstGeom>
          <a:noFill/>
          <a:ln>
            <a:noFill/>
          </a:ln>
        </p:spPr>
        <p:txBody>
          <a:bodyPr spcFirstLastPara="1" wrap="square" lIns="91425" tIns="45700" rIns="91425" bIns="45700" anchor="t" anchorCtr="0">
            <a:noAutofit/>
          </a:bodyPr>
          <a:lstStyle/>
          <a:p>
            <a:pPr marL="76200" indent="0">
              <a:buNone/>
            </a:pPr>
            <a:endParaRPr lang="en-US" b="1"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8DD2D0-C6A7-CF10-E1D2-36AF20CD5C54}"/>
              </a:ext>
            </a:extLst>
          </p:cNvPr>
          <p:cNvPicPr>
            <a:picLocks noChangeAspect="1"/>
          </p:cNvPicPr>
          <p:nvPr/>
        </p:nvPicPr>
        <p:blipFill>
          <a:blip r:embed="rId3"/>
          <a:stretch>
            <a:fillRect/>
          </a:stretch>
        </p:blipFill>
        <p:spPr>
          <a:xfrm>
            <a:off x="2886635" y="1225755"/>
            <a:ext cx="5641321" cy="4578949"/>
          </a:xfrm>
          <a:prstGeom prst="rect">
            <a:avLst/>
          </a:prstGeom>
        </p:spPr>
      </p:pic>
      <p:sp>
        <p:nvSpPr>
          <p:cNvPr id="3" name="TextBox 2">
            <a:extLst>
              <a:ext uri="{FF2B5EF4-FFF2-40B4-BE49-F238E27FC236}">
                <a16:creationId xmlns:a16="http://schemas.microsoft.com/office/drawing/2014/main" id="{CED9B96C-5C35-5BA2-4239-B0B7A43B0CE0}"/>
              </a:ext>
            </a:extLst>
          </p:cNvPr>
          <p:cNvSpPr txBox="1"/>
          <p:nvPr/>
        </p:nvSpPr>
        <p:spPr>
          <a:xfrm>
            <a:off x="4309366" y="5834575"/>
            <a:ext cx="35589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Fig 1. System Architecture</a:t>
            </a:r>
          </a:p>
        </p:txBody>
      </p:sp>
    </p:spTree>
    <p:extLst>
      <p:ext uri="{BB962C8B-B14F-4D97-AF65-F5344CB8AC3E}">
        <p14:creationId xmlns:p14="http://schemas.microsoft.com/office/powerpoint/2010/main" val="2377052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idx="4294967295"/>
          </p:nvPr>
        </p:nvSpPr>
        <p:spPr>
          <a:xfrm>
            <a:off x="0" y="224118"/>
            <a:ext cx="12191760" cy="68559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US" sz="2800" b="0" i="0" u="none" strike="noStrike" cap="none" dirty="0">
                <a:solidFill>
                  <a:schemeClr val="bg1"/>
                </a:solidFill>
                <a:latin typeface="Times New Roman"/>
                <a:ea typeface="Times New Roman"/>
                <a:cs typeface="Times New Roman"/>
                <a:sym typeface="Times New Roman"/>
              </a:rPr>
              <a:t> </a:t>
            </a:r>
            <a:r>
              <a:rPr lang="en-US" b="0" i="0" u="none" strike="noStrike" cap="none" dirty="0">
                <a:solidFill>
                  <a:schemeClr val="bg1"/>
                </a:solidFill>
                <a:latin typeface="Times New Roman"/>
                <a:ea typeface="Times New Roman"/>
                <a:cs typeface="Times New Roman"/>
                <a:sym typeface="Times New Roman"/>
              </a:rPr>
              <a:t>Design</a:t>
            </a:r>
            <a:endParaRPr b="0" i="0" u="none" strike="noStrike" cap="none" dirty="0">
              <a:solidFill>
                <a:schemeClr val="bg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2F5BCAAA-6F8A-C35D-74ED-638155245CDC}"/>
              </a:ext>
            </a:extLst>
          </p:cNvPr>
          <p:cNvPicPr>
            <a:picLocks noChangeAspect="1"/>
          </p:cNvPicPr>
          <p:nvPr/>
        </p:nvPicPr>
        <p:blipFill>
          <a:blip r:embed="rId3"/>
          <a:stretch>
            <a:fillRect/>
          </a:stretch>
        </p:blipFill>
        <p:spPr>
          <a:xfrm>
            <a:off x="2986268" y="1166495"/>
            <a:ext cx="6736466" cy="4525010"/>
          </a:xfrm>
          <a:prstGeom prst="rect">
            <a:avLst/>
          </a:prstGeom>
        </p:spPr>
      </p:pic>
      <p:sp>
        <p:nvSpPr>
          <p:cNvPr id="2" name="TextBox 1">
            <a:extLst>
              <a:ext uri="{FF2B5EF4-FFF2-40B4-BE49-F238E27FC236}">
                <a16:creationId xmlns:a16="http://schemas.microsoft.com/office/drawing/2014/main" id="{D6B7BB88-54C9-D495-31BF-83CC7199C66A}"/>
              </a:ext>
            </a:extLst>
          </p:cNvPr>
          <p:cNvSpPr txBox="1"/>
          <p:nvPr/>
        </p:nvSpPr>
        <p:spPr>
          <a:xfrm>
            <a:off x="4852913" y="5948292"/>
            <a:ext cx="3003176"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Fig 2. Activity Diagram</a:t>
            </a:r>
          </a:p>
        </p:txBody>
      </p:sp>
    </p:spTree>
    <p:extLst>
      <p:ext uri="{BB962C8B-B14F-4D97-AF65-F5344CB8AC3E}">
        <p14:creationId xmlns:p14="http://schemas.microsoft.com/office/powerpoint/2010/main" val="3318589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Contents</a:t>
            </a:r>
            <a:endParaRPr lang="en-US" sz="4400" b="0" strike="noStrike" spc="-1">
              <a:solidFill>
                <a:srgbClr val="000000"/>
              </a:solidFill>
              <a:latin typeface="Calibri"/>
            </a:endParaRPr>
          </a:p>
        </p:txBody>
      </p:sp>
      <p:sp>
        <p:nvSpPr>
          <p:cNvPr id="98" name="PlaceHolder 2"/>
          <p:cNvSpPr>
            <a:spLocks noGrp="1"/>
          </p:cNvSpPr>
          <p:nvPr>
            <p:ph/>
          </p:nvPr>
        </p:nvSpPr>
        <p:spPr>
          <a:xfrm>
            <a:off x="199440" y="947520"/>
            <a:ext cx="11778840" cy="5417421"/>
          </a:xfrm>
          <a:prstGeom prst="rect">
            <a:avLst/>
          </a:prstGeom>
          <a:noFill/>
          <a:ln w="0">
            <a:noFill/>
          </a:ln>
        </p:spPr>
        <p:txBody>
          <a:bodyPr anchor="t">
            <a:noAutofit/>
          </a:bodyPr>
          <a:lstStyle/>
          <a:p>
            <a:pPr marL="462280" indent="-462280">
              <a:lnSpc>
                <a:spcPct val="150000"/>
              </a:lnSpc>
              <a:buBlip>
                <a:blip r:embed="rId2">
                  <a:extLst>
                    <a:ext uri="{96DAC541-7B7A-43D3-8B79-37D633B846F1}">
                      <asvg:svgBlip xmlns:asvg="http://schemas.microsoft.com/office/drawing/2016/SVG/main" r:embed="rId3"/>
                    </a:ext>
                  </a:extLst>
                </a:blip>
              </a:buBlip>
            </a:pPr>
            <a:r>
              <a:rPr lang="en-US" sz="2400" dirty="0">
                <a:latin typeface="Times New Roman" pitchFamily="18" charset="0"/>
                <a:cs typeface="Times New Roman" pitchFamily="18" charset="0"/>
              </a:rPr>
              <a:t>Abstract</a:t>
            </a:r>
          </a:p>
          <a:p>
            <a:pPr marL="462280" indent="-462280">
              <a:lnSpc>
                <a:spcPct val="150000"/>
              </a:lnSpc>
              <a:buBlip>
                <a:blip r:embed="rId2">
                  <a:extLst>
                    <a:ext uri="{96DAC541-7B7A-43D3-8B79-37D633B846F1}">
                      <asvg:svgBlip xmlns:asvg="http://schemas.microsoft.com/office/drawing/2016/SVG/main" r:embed="rId3"/>
                    </a:ext>
                  </a:extLst>
                </a:blip>
              </a:buBlip>
            </a:pPr>
            <a:r>
              <a:rPr lang="en-US" sz="2400" dirty="0">
                <a:latin typeface="Times New Roman" pitchFamily="18" charset="0"/>
                <a:cs typeface="Times New Roman" pitchFamily="18" charset="0"/>
              </a:rPr>
              <a:t>Introduction</a:t>
            </a:r>
          </a:p>
          <a:p>
            <a:pPr marL="462280" indent="-462280">
              <a:lnSpc>
                <a:spcPct val="150000"/>
              </a:lnSpc>
              <a:buBlip>
                <a:blip r:embed="rId2">
                  <a:extLst>
                    <a:ext uri="{96DAC541-7B7A-43D3-8B79-37D633B846F1}">
                      <asvg:svgBlip xmlns:asvg="http://schemas.microsoft.com/office/drawing/2016/SVG/main" r:embed="rId3"/>
                    </a:ext>
                  </a:extLst>
                </a:blip>
              </a:buBlip>
            </a:pPr>
            <a:r>
              <a:rPr lang="en-US" altLang="en-IN" sz="2400" dirty="0">
                <a:latin typeface="Times New Roman" pitchFamily="18" charset="0"/>
                <a:cs typeface="Times New Roman" pitchFamily="18" charset="0"/>
              </a:rPr>
              <a:t>Literature Survey</a:t>
            </a:r>
          </a:p>
          <a:p>
            <a:pPr marL="462280" indent="-462280">
              <a:lnSpc>
                <a:spcPct val="150000"/>
              </a:lnSpc>
              <a:buBlip>
                <a:blip r:embed="rId2">
                  <a:extLst>
                    <a:ext uri="{96DAC541-7B7A-43D3-8B79-37D633B846F1}">
                      <asvg:svgBlip xmlns:asvg="http://schemas.microsoft.com/office/drawing/2016/SVG/main" r:embed="rId3"/>
                    </a:ext>
                  </a:extLst>
                </a:blip>
              </a:buBlip>
            </a:pPr>
            <a:r>
              <a:rPr lang="en-US" sz="2400" dirty="0">
                <a:latin typeface="Times New Roman" pitchFamily="18" charset="0"/>
                <a:cs typeface="Times New Roman" pitchFamily="18" charset="0"/>
              </a:rPr>
              <a:t>Existing System</a:t>
            </a:r>
          </a:p>
          <a:p>
            <a:pPr marL="462280" indent="-462280">
              <a:lnSpc>
                <a:spcPct val="150000"/>
              </a:lnSpc>
              <a:buBlip>
                <a:blip r:embed="rId2">
                  <a:extLst>
                    <a:ext uri="{96DAC541-7B7A-43D3-8B79-37D633B846F1}">
                      <asvg:svgBlip xmlns:asvg="http://schemas.microsoft.com/office/drawing/2016/SVG/main" r:embed="rId3"/>
                    </a:ext>
                  </a:extLst>
                </a:blip>
              </a:buBlip>
            </a:pPr>
            <a:r>
              <a:rPr lang="en-US" sz="2400" dirty="0">
                <a:latin typeface="Times New Roman" pitchFamily="18" charset="0"/>
                <a:cs typeface="Times New Roman" pitchFamily="18" charset="0"/>
              </a:rPr>
              <a:t>Proposed System</a:t>
            </a:r>
          </a:p>
          <a:p>
            <a:pPr marL="462280" indent="-462280">
              <a:lnSpc>
                <a:spcPct val="150000"/>
              </a:lnSpc>
              <a:buBlip>
                <a:blip r:embed="rId2">
                  <a:extLst>
                    <a:ext uri="{96DAC541-7B7A-43D3-8B79-37D633B846F1}">
                      <asvg:svgBlip xmlns:asvg="http://schemas.microsoft.com/office/drawing/2016/SVG/main" r:embed="rId3"/>
                    </a:ext>
                  </a:extLst>
                </a:blip>
              </a:buBlip>
            </a:pPr>
            <a:r>
              <a:rPr lang="en-US" sz="2400" dirty="0">
                <a:latin typeface="Times New Roman" pitchFamily="18" charset="0"/>
                <a:cs typeface="Times New Roman" pitchFamily="18" charset="0"/>
              </a:rPr>
              <a:t>Planning and Design</a:t>
            </a:r>
          </a:p>
          <a:p>
            <a:pPr marL="462280" indent="-462280">
              <a:lnSpc>
                <a:spcPct val="150000"/>
              </a:lnSpc>
              <a:buBlip>
                <a:blip r:embed="rId2">
                  <a:extLst>
                    <a:ext uri="{96DAC541-7B7A-43D3-8B79-37D633B846F1}">
                      <asvg:svgBlip xmlns:asvg="http://schemas.microsoft.com/office/drawing/2016/SVG/main" r:embed="rId3"/>
                    </a:ext>
                  </a:extLst>
                </a:blip>
              </a:buBlip>
            </a:pPr>
            <a:r>
              <a:rPr lang="en-US" sz="2400" dirty="0">
                <a:latin typeface="Times New Roman" pitchFamily="18" charset="0"/>
                <a:cs typeface="Times New Roman" pitchFamily="18" charset="0"/>
              </a:rPr>
              <a:t>Implementation</a:t>
            </a:r>
          </a:p>
          <a:p>
            <a:pPr marL="462280" indent="-462280">
              <a:lnSpc>
                <a:spcPct val="150000"/>
              </a:lnSpc>
              <a:buBlip>
                <a:blip r:embed="rId2">
                  <a:extLst>
                    <a:ext uri="{96DAC541-7B7A-43D3-8B79-37D633B846F1}">
                      <asvg:svgBlip xmlns:asvg="http://schemas.microsoft.com/office/drawing/2016/SVG/main" r:embed="rId3"/>
                    </a:ext>
                  </a:extLst>
                </a:blip>
              </a:buBlip>
            </a:pPr>
            <a:r>
              <a:rPr lang="en-US" sz="2400" dirty="0">
                <a:latin typeface="Times New Roman" pitchFamily="18" charset="0"/>
                <a:cs typeface="Times New Roman" pitchFamily="18" charset="0"/>
              </a:rPr>
              <a:t>Research Paper</a:t>
            </a:r>
          </a:p>
          <a:p>
            <a:pPr marL="462280" indent="-462280">
              <a:lnSpc>
                <a:spcPct val="150000"/>
              </a:lnSpc>
              <a:buBlip>
                <a:blip r:embed="rId2">
                  <a:extLst>
                    <a:ext uri="{96DAC541-7B7A-43D3-8B79-37D633B846F1}">
                      <asvg:svgBlip xmlns:asvg="http://schemas.microsoft.com/office/drawing/2016/SVG/main" r:embed="rId3"/>
                    </a:ext>
                  </a:extLst>
                </a:blip>
              </a:buBlip>
            </a:pPr>
            <a:r>
              <a:rPr lang="en-US" sz="2400" dirty="0">
                <a:latin typeface="Times New Roman" pitchFamily="18" charset="0"/>
                <a:cs typeface="Times New Roman" pitchFamily="18" charset="0"/>
              </a:rPr>
              <a:t>Conclusion</a:t>
            </a:r>
            <a:endParaRPr lang="en-IN" sz="2400" dirty="0">
              <a:latin typeface="Times New Roman" pitchFamily="18" charset="0"/>
              <a:cs typeface="Times New Roman" pitchFamily="18" charset="0"/>
            </a:endParaRPr>
          </a:p>
          <a:p>
            <a:pPr marL="462280" indent="-462280">
              <a:lnSpc>
                <a:spcPct val="150000"/>
              </a:lnSpc>
              <a:buBlip>
                <a:blip r:embed="rId2">
                  <a:extLst>
                    <a:ext uri="{96DAC541-7B7A-43D3-8B79-37D633B846F1}">
                      <asvg:svgBlip xmlns:asvg="http://schemas.microsoft.com/office/drawing/2016/SVG/main" r:embed="rId3"/>
                    </a:ext>
                  </a:extLst>
                </a:blip>
              </a:buBlip>
            </a:pPr>
            <a:r>
              <a:rPr lang="en-IN" sz="2400" dirty="0">
                <a:latin typeface="Times New Roman" pitchFamily="18" charset="0"/>
                <a:cs typeface="Times New Roman" pitchFamily="18" charset="0"/>
              </a:rPr>
              <a:t>References</a:t>
            </a:r>
            <a:endParaRPr lang="en-US" sz="2400" b="0" strike="noStrike" spc="-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10851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idx="4294967295"/>
          </p:nvPr>
        </p:nvSpPr>
        <p:spPr>
          <a:xfrm>
            <a:off x="240" y="243068"/>
            <a:ext cx="12191760" cy="74769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US" b="0" i="0" u="none" strike="noStrike" cap="none" dirty="0">
                <a:solidFill>
                  <a:schemeClr val="bg1"/>
                </a:solidFill>
                <a:latin typeface="Times New Roman"/>
                <a:ea typeface="Times New Roman"/>
                <a:cs typeface="Times New Roman"/>
                <a:sym typeface="Times New Roman"/>
              </a:rPr>
              <a:t>Design</a:t>
            </a:r>
            <a:endParaRPr b="0" i="0" u="none" strike="noStrike" cap="none" dirty="0">
              <a:solidFill>
                <a:schemeClr val="bg1"/>
              </a:solidFill>
              <a:latin typeface="Calibri"/>
              <a:ea typeface="Calibri"/>
              <a:cs typeface="Calibri"/>
              <a:sym typeface="Calibri"/>
            </a:endParaRPr>
          </a:p>
        </p:txBody>
      </p:sp>
      <p:sp>
        <p:nvSpPr>
          <p:cNvPr id="5" name="TextBox 4">
            <a:extLst>
              <a:ext uri="{FF2B5EF4-FFF2-40B4-BE49-F238E27FC236}">
                <a16:creationId xmlns:a16="http://schemas.microsoft.com/office/drawing/2014/main" id="{03B7B672-2636-C28D-C4DF-CDC2B3D607EB}"/>
              </a:ext>
            </a:extLst>
          </p:cNvPr>
          <p:cNvSpPr txBox="1"/>
          <p:nvPr/>
        </p:nvSpPr>
        <p:spPr>
          <a:xfrm>
            <a:off x="4276506" y="6019015"/>
            <a:ext cx="3054285"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Fig.3 Work flow diagram</a:t>
            </a:r>
          </a:p>
        </p:txBody>
      </p:sp>
      <p:pic>
        <p:nvPicPr>
          <p:cNvPr id="2" name="Picture 1">
            <a:extLst>
              <a:ext uri="{FF2B5EF4-FFF2-40B4-BE49-F238E27FC236}">
                <a16:creationId xmlns:a16="http://schemas.microsoft.com/office/drawing/2014/main" id="{7943ADFA-E665-179A-19E7-1855843AB1B7}"/>
              </a:ext>
            </a:extLst>
          </p:cNvPr>
          <p:cNvPicPr>
            <a:picLocks noChangeAspect="1"/>
          </p:cNvPicPr>
          <p:nvPr/>
        </p:nvPicPr>
        <p:blipFill>
          <a:blip r:embed="rId3"/>
          <a:stretch>
            <a:fillRect/>
          </a:stretch>
        </p:blipFill>
        <p:spPr>
          <a:xfrm>
            <a:off x="3802380" y="1272988"/>
            <a:ext cx="3733800" cy="4594253"/>
          </a:xfrm>
          <a:prstGeom prst="rect">
            <a:avLst/>
          </a:prstGeom>
        </p:spPr>
      </p:pic>
    </p:spTree>
    <p:extLst>
      <p:ext uri="{BB962C8B-B14F-4D97-AF65-F5344CB8AC3E}">
        <p14:creationId xmlns:p14="http://schemas.microsoft.com/office/powerpoint/2010/main" val="12555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0"/>
          <p:cNvSpPr txBox="1">
            <a:spLocks noGrp="1"/>
          </p:cNvSpPr>
          <p:nvPr>
            <p:ph type="title" idx="4294967295"/>
          </p:nvPr>
        </p:nvSpPr>
        <p:spPr>
          <a:xfrm>
            <a:off x="240" y="233082"/>
            <a:ext cx="12191760" cy="748069"/>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Implementation </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239232DC-4B8B-EFAD-70E3-18F853333FCA}"/>
              </a:ext>
            </a:extLst>
          </p:cNvPr>
          <p:cNvPicPr>
            <a:picLocks noChangeAspect="1"/>
          </p:cNvPicPr>
          <p:nvPr/>
        </p:nvPicPr>
        <p:blipFill>
          <a:blip r:embed="rId3"/>
          <a:stretch>
            <a:fillRect/>
          </a:stretch>
        </p:blipFill>
        <p:spPr>
          <a:xfrm>
            <a:off x="3724713" y="1097693"/>
            <a:ext cx="7708098" cy="5257090"/>
          </a:xfrm>
          <a:prstGeom prst="rect">
            <a:avLst/>
          </a:prstGeom>
        </p:spPr>
      </p:pic>
      <p:pic>
        <p:nvPicPr>
          <p:cNvPr id="6" name="Picture 5">
            <a:extLst>
              <a:ext uri="{FF2B5EF4-FFF2-40B4-BE49-F238E27FC236}">
                <a16:creationId xmlns:a16="http://schemas.microsoft.com/office/drawing/2014/main" id="{33CCF845-33D4-A0BD-E22B-83A20ABB3EC1}"/>
              </a:ext>
            </a:extLst>
          </p:cNvPr>
          <p:cNvPicPr>
            <a:picLocks noChangeAspect="1"/>
          </p:cNvPicPr>
          <p:nvPr/>
        </p:nvPicPr>
        <p:blipFill>
          <a:blip r:embed="rId4"/>
          <a:stretch>
            <a:fillRect/>
          </a:stretch>
        </p:blipFill>
        <p:spPr>
          <a:xfrm>
            <a:off x="301217" y="1577672"/>
            <a:ext cx="3162741" cy="1676634"/>
          </a:xfrm>
          <a:prstGeom prst="rect">
            <a:avLst/>
          </a:prstGeom>
        </p:spPr>
      </p:pic>
    </p:spTree>
    <p:extLst>
      <p:ext uri="{BB962C8B-B14F-4D97-AF65-F5344CB8AC3E}">
        <p14:creationId xmlns:p14="http://schemas.microsoft.com/office/powerpoint/2010/main" val="3592372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0"/>
          <p:cNvSpPr txBox="1">
            <a:spLocks noGrp="1"/>
          </p:cNvSpPr>
          <p:nvPr>
            <p:ph type="title" idx="4294967295"/>
          </p:nvPr>
        </p:nvSpPr>
        <p:spPr>
          <a:xfrm>
            <a:off x="240" y="231827"/>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Implementation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4" name="Picture 3">
            <a:extLst>
              <a:ext uri="{FF2B5EF4-FFF2-40B4-BE49-F238E27FC236}">
                <a16:creationId xmlns:a16="http://schemas.microsoft.com/office/drawing/2014/main" id="{0B7ACC3C-F77A-686F-9982-020C123133A6}"/>
              </a:ext>
            </a:extLst>
          </p:cNvPr>
          <p:cNvPicPr>
            <a:picLocks noChangeAspect="1"/>
          </p:cNvPicPr>
          <p:nvPr/>
        </p:nvPicPr>
        <p:blipFill>
          <a:blip r:embed="rId3"/>
          <a:stretch>
            <a:fillRect/>
          </a:stretch>
        </p:blipFill>
        <p:spPr>
          <a:xfrm>
            <a:off x="6262473" y="1124023"/>
            <a:ext cx="5740261" cy="5357009"/>
          </a:xfrm>
          <a:prstGeom prst="rect">
            <a:avLst/>
          </a:prstGeom>
        </p:spPr>
      </p:pic>
      <p:pic>
        <p:nvPicPr>
          <p:cNvPr id="6" name="Picture 5">
            <a:extLst>
              <a:ext uri="{FF2B5EF4-FFF2-40B4-BE49-F238E27FC236}">
                <a16:creationId xmlns:a16="http://schemas.microsoft.com/office/drawing/2014/main" id="{1C216612-74A4-F62B-D6BB-F09D85456CAE}"/>
              </a:ext>
            </a:extLst>
          </p:cNvPr>
          <p:cNvPicPr>
            <a:picLocks noChangeAspect="1"/>
          </p:cNvPicPr>
          <p:nvPr/>
        </p:nvPicPr>
        <p:blipFill>
          <a:blip r:embed="rId4"/>
          <a:stretch>
            <a:fillRect/>
          </a:stretch>
        </p:blipFill>
        <p:spPr>
          <a:xfrm>
            <a:off x="189266" y="1124024"/>
            <a:ext cx="5740262" cy="5357009"/>
          </a:xfrm>
          <a:prstGeom prst="rect">
            <a:avLst/>
          </a:prstGeom>
        </p:spPr>
      </p:pic>
    </p:spTree>
    <p:extLst>
      <p:ext uri="{BB962C8B-B14F-4D97-AF65-F5344CB8AC3E}">
        <p14:creationId xmlns:p14="http://schemas.microsoft.com/office/powerpoint/2010/main" val="334376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4362173C-6A18-F3D8-84F2-909CBB75E9FE}"/>
            </a:ext>
          </a:extLst>
        </p:cNvPr>
        <p:cNvGrpSpPr/>
        <p:nvPr/>
      </p:nvGrpSpPr>
      <p:grpSpPr>
        <a:xfrm>
          <a:off x="0" y="0"/>
          <a:ext cx="0" cy="0"/>
          <a:chOff x="0" y="0"/>
          <a:chExt cx="0" cy="0"/>
        </a:xfrm>
      </p:grpSpPr>
      <p:sp>
        <p:nvSpPr>
          <p:cNvPr id="194" name="Google Shape;194;p10">
            <a:extLst>
              <a:ext uri="{FF2B5EF4-FFF2-40B4-BE49-F238E27FC236}">
                <a16:creationId xmlns:a16="http://schemas.microsoft.com/office/drawing/2014/main" id="{E63E01B9-0830-A1F3-BB24-DDDDA0B8E73C}"/>
              </a:ext>
            </a:extLst>
          </p:cNvPr>
          <p:cNvSpPr txBox="1">
            <a:spLocks noGrp="1"/>
          </p:cNvSpPr>
          <p:nvPr>
            <p:ph type="title" idx="4294967295"/>
          </p:nvPr>
        </p:nvSpPr>
        <p:spPr>
          <a:xfrm>
            <a:off x="240" y="233082"/>
            <a:ext cx="12191760" cy="748069"/>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Implementation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7" name="Picture 6">
            <a:extLst>
              <a:ext uri="{FF2B5EF4-FFF2-40B4-BE49-F238E27FC236}">
                <a16:creationId xmlns:a16="http://schemas.microsoft.com/office/drawing/2014/main" id="{0705EBFF-E9A4-B40F-7609-52992046D5FE}"/>
              </a:ext>
            </a:extLst>
          </p:cNvPr>
          <p:cNvPicPr>
            <a:picLocks noChangeAspect="1"/>
          </p:cNvPicPr>
          <p:nvPr/>
        </p:nvPicPr>
        <p:blipFill>
          <a:blip r:embed="rId3"/>
          <a:stretch>
            <a:fillRect/>
          </a:stretch>
        </p:blipFill>
        <p:spPr>
          <a:xfrm>
            <a:off x="600210" y="1093693"/>
            <a:ext cx="5298567" cy="5369859"/>
          </a:xfrm>
          <a:prstGeom prst="rect">
            <a:avLst/>
          </a:prstGeom>
        </p:spPr>
      </p:pic>
      <p:pic>
        <p:nvPicPr>
          <p:cNvPr id="9" name="Picture 8">
            <a:extLst>
              <a:ext uri="{FF2B5EF4-FFF2-40B4-BE49-F238E27FC236}">
                <a16:creationId xmlns:a16="http://schemas.microsoft.com/office/drawing/2014/main" id="{E8BF1F10-2ECE-40F8-1CEF-B3777616D2A5}"/>
              </a:ext>
            </a:extLst>
          </p:cNvPr>
          <p:cNvPicPr>
            <a:picLocks noChangeAspect="1"/>
          </p:cNvPicPr>
          <p:nvPr/>
        </p:nvPicPr>
        <p:blipFill>
          <a:blip r:embed="rId4"/>
          <a:stretch>
            <a:fillRect/>
          </a:stretch>
        </p:blipFill>
        <p:spPr>
          <a:xfrm>
            <a:off x="6526306" y="1310763"/>
            <a:ext cx="4242146" cy="4648849"/>
          </a:xfrm>
          <a:prstGeom prst="rect">
            <a:avLst/>
          </a:prstGeom>
        </p:spPr>
      </p:pic>
    </p:spTree>
    <p:extLst>
      <p:ext uri="{BB962C8B-B14F-4D97-AF65-F5344CB8AC3E}">
        <p14:creationId xmlns:p14="http://schemas.microsoft.com/office/powerpoint/2010/main" val="2501358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31494"/>
            <a:ext cx="12191760" cy="727809"/>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dirty="0">
                <a:solidFill>
                  <a:schemeClr val="bg1"/>
                </a:solidFill>
                <a:latin typeface="Times New Roman" panose="02020603050405020304" pitchFamily="18" charset="0"/>
                <a:ea typeface="Calibri"/>
                <a:cs typeface="Times New Roman" panose="02020603050405020304" pitchFamily="18" charset="0"/>
                <a:sym typeface="Calibri"/>
              </a:rPr>
              <a:t>Implementation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1053296"/>
            <a:ext cx="5715223" cy="5393805"/>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Faculty login</a:t>
            </a:r>
          </a:p>
          <a:p>
            <a:pPr marL="50800" indent="0">
              <a:buNone/>
            </a:pPr>
            <a:r>
              <a:rPr lang="en-IN"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B2D0411D-8A54-F52E-CEA9-205A27096906}"/>
              </a:ext>
            </a:extLst>
          </p:cNvPr>
          <p:cNvPicPr>
            <a:picLocks noChangeAspect="1"/>
          </p:cNvPicPr>
          <p:nvPr/>
        </p:nvPicPr>
        <p:blipFill>
          <a:blip r:embed="rId3"/>
          <a:stretch>
            <a:fillRect/>
          </a:stretch>
        </p:blipFill>
        <p:spPr>
          <a:xfrm>
            <a:off x="1317812" y="1666329"/>
            <a:ext cx="9556376" cy="4780772"/>
          </a:xfrm>
          <a:prstGeom prst="rect">
            <a:avLst/>
          </a:prstGeom>
        </p:spPr>
      </p:pic>
    </p:spTree>
    <p:extLst>
      <p:ext uri="{BB962C8B-B14F-4D97-AF65-F5344CB8AC3E}">
        <p14:creationId xmlns:p14="http://schemas.microsoft.com/office/powerpoint/2010/main" val="398867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idx="4294967295"/>
          </p:nvPr>
        </p:nvSpPr>
        <p:spPr>
          <a:xfrm>
            <a:off x="0" y="227963"/>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Implementation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11" name="Picture 10">
            <a:extLst>
              <a:ext uri="{FF2B5EF4-FFF2-40B4-BE49-F238E27FC236}">
                <a16:creationId xmlns:a16="http://schemas.microsoft.com/office/drawing/2014/main" id="{4CDC885F-ADCA-3937-50D3-D859583C7D3E}"/>
              </a:ext>
            </a:extLst>
          </p:cNvPr>
          <p:cNvPicPr>
            <a:picLocks noChangeAspect="1"/>
          </p:cNvPicPr>
          <p:nvPr/>
        </p:nvPicPr>
        <p:blipFill>
          <a:blip r:embed="rId3"/>
          <a:stretch>
            <a:fillRect/>
          </a:stretch>
        </p:blipFill>
        <p:spPr>
          <a:xfrm>
            <a:off x="202960" y="1635765"/>
            <a:ext cx="5892920" cy="4466143"/>
          </a:xfrm>
          <a:prstGeom prst="rect">
            <a:avLst/>
          </a:prstGeom>
        </p:spPr>
      </p:pic>
      <p:pic>
        <p:nvPicPr>
          <p:cNvPr id="13" name="Picture 12">
            <a:extLst>
              <a:ext uri="{FF2B5EF4-FFF2-40B4-BE49-F238E27FC236}">
                <a16:creationId xmlns:a16="http://schemas.microsoft.com/office/drawing/2014/main" id="{64585AE5-68B8-D036-AB52-EA2404C0C240}"/>
              </a:ext>
            </a:extLst>
          </p:cNvPr>
          <p:cNvPicPr>
            <a:picLocks noChangeAspect="1"/>
          </p:cNvPicPr>
          <p:nvPr/>
        </p:nvPicPr>
        <p:blipFill>
          <a:blip r:embed="rId4"/>
          <a:stretch>
            <a:fillRect/>
          </a:stretch>
        </p:blipFill>
        <p:spPr>
          <a:xfrm>
            <a:off x="6187440" y="1635765"/>
            <a:ext cx="5801600" cy="4466143"/>
          </a:xfrm>
          <a:prstGeom prst="rect">
            <a:avLst/>
          </a:prstGeom>
        </p:spPr>
      </p:pic>
      <p:sp>
        <p:nvSpPr>
          <p:cNvPr id="2" name="TextBox 1">
            <a:extLst>
              <a:ext uri="{FF2B5EF4-FFF2-40B4-BE49-F238E27FC236}">
                <a16:creationId xmlns:a16="http://schemas.microsoft.com/office/drawing/2014/main" id="{F6995898-258D-6B27-BE14-75A8F469F4DF}"/>
              </a:ext>
            </a:extLst>
          </p:cNvPr>
          <p:cNvSpPr txBox="1"/>
          <p:nvPr/>
        </p:nvSpPr>
        <p:spPr>
          <a:xfrm>
            <a:off x="202960" y="1030147"/>
            <a:ext cx="7193263" cy="461665"/>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Faculty Appraisal Form (Section A &amp; Section B)</a:t>
            </a:r>
          </a:p>
        </p:txBody>
      </p:sp>
    </p:spTree>
    <p:extLst>
      <p:ext uri="{BB962C8B-B14F-4D97-AF65-F5344CB8AC3E}">
        <p14:creationId xmlns:p14="http://schemas.microsoft.com/office/powerpoint/2010/main" val="218894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idx="4294967295"/>
          </p:nvPr>
        </p:nvSpPr>
        <p:spPr>
          <a:xfrm>
            <a:off x="0" y="254857"/>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Implementation</a:t>
            </a:r>
            <a:endParaRPr b="0" i="0" u="none" strike="noStrike" cap="none" dirty="0">
              <a:solidFill>
                <a:schemeClr val="bg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E4EE13B7-EDC8-8481-E9C3-EF418A1C6637}"/>
              </a:ext>
            </a:extLst>
          </p:cNvPr>
          <p:cNvPicPr>
            <a:picLocks noChangeAspect="1"/>
          </p:cNvPicPr>
          <p:nvPr/>
        </p:nvPicPr>
        <p:blipFill>
          <a:blip r:embed="rId3"/>
          <a:stretch>
            <a:fillRect/>
          </a:stretch>
        </p:blipFill>
        <p:spPr>
          <a:xfrm>
            <a:off x="111640" y="1766625"/>
            <a:ext cx="5984240" cy="4335677"/>
          </a:xfrm>
          <a:prstGeom prst="rect">
            <a:avLst/>
          </a:prstGeom>
        </p:spPr>
      </p:pic>
      <p:pic>
        <p:nvPicPr>
          <p:cNvPr id="6" name="Picture 5">
            <a:extLst>
              <a:ext uri="{FF2B5EF4-FFF2-40B4-BE49-F238E27FC236}">
                <a16:creationId xmlns:a16="http://schemas.microsoft.com/office/drawing/2014/main" id="{813393DE-B94C-2C05-7025-F3562B51CE95}"/>
              </a:ext>
            </a:extLst>
          </p:cNvPr>
          <p:cNvPicPr>
            <a:picLocks noChangeAspect="1"/>
          </p:cNvPicPr>
          <p:nvPr/>
        </p:nvPicPr>
        <p:blipFill>
          <a:blip r:embed="rId4"/>
          <a:stretch>
            <a:fillRect/>
          </a:stretch>
        </p:blipFill>
        <p:spPr>
          <a:xfrm>
            <a:off x="6319520" y="1766624"/>
            <a:ext cx="5628640" cy="4335677"/>
          </a:xfrm>
          <a:prstGeom prst="rect">
            <a:avLst/>
          </a:prstGeom>
        </p:spPr>
      </p:pic>
      <p:sp>
        <p:nvSpPr>
          <p:cNvPr id="2" name="TextBox 1">
            <a:extLst>
              <a:ext uri="{FF2B5EF4-FFF2-40B4-BE49-F238E27FC236}">
                <a16:creationId xmlns:a16="http://schemas.microsoft.com/office/drawing/2014/main" id="{4793462F-9DDE-D6D6-014A-79C963A29386}"/>
              </a:ext>
            </a:extLst>
          </p:cNvPr>
          <p:cNvSpPr txBox="1"/>
          <p:nvPr/>
        </p:nvSpPr>
        <p:spPr>
          <a:xfrm>
            <a:off x="312516" y="1145894"/>
            <a:ext cx="7187879" cy="461665"/>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Faculty Appraisal Form (Section B &amp; Section C)</a:t>
            </a:r>
          </a:p>
        </p:txBody>
      </p:sp>
    </p:spTree>
    <p:extLst>
      <p:ext uri="{BB962C8B-B14F-4D97-AF65-F5344CB8AC3E}">
        <p14:creationId xmlns:p14="http://schemas.microsoft.com/office/powerpoint/2010/main" val="4204688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idx="4294967295"/>
          </p:nvPr>
        </p:nvSpPr>
        <p:spPr>
          <a:xfrm>
            <a:off x="0" y="233082"/>
            <a:ext cx="12191760" cy="73637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Implementation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9" name="Picture 8">
            <a:extLst>
              <a:ext uri="{FF2B5EF4-FFF2-40B4-BE49-F238E27FC236}">
                <a16:creationId xmlns:a16="http://schemas.microsoft.com/office/drawing/2014/main" id="{D123F82E-5C42-3AA5-8453-80218F132494}"/>
              </a:ext>
            </a:extLst>
          </p:cNvPr>
          <p:cNvPicPr>
            <a:picLocks noChangeAspect="1"/>
          </p:cNvPicPr>
          <p:nvPr/>
        </p:nvPicPr>
        <p:blipFill>
          <a:blip r:embed="rId3"/>
          <a:stretch>
            <a:fillRect/>
          </a:stretch>
        </p:blipFill>
        <p:spPr>
          <a:xfrm>
            <a:off x="863600" y="1552656"/>
            <a:ext cx="10322560" cy="4777023"/>
          </a:xfrm>
          <a:prstGeom prst="rect">
            <a:avLst/>
          </a:prstGeom>
        </p:spPr>
      </p:pic>
      <p:sp>
        <p:nvSpPr>
          <p:cNvPr id="2" name="TextBox 1">
            <a:extLst>
              <a:ext uri="{FF2B5EF4-FFF2-40B4-BE49-F238E27FC236}">
                <a16:creationId xmlns:a16="http://schemas.microsoft.com/office/drawing/2014/main" id="{2F7207F5-05A9-D6F2-5559-50939C05EA0E}"/>
              </a:ext>
            </a:extLst>
          </p:cNvPr>
          <p:cNvSpPr txBox="1"/>
          <p:nvPr/>
        </p:nvSpPr>
        <p:spPr>
          <a:xfrm>
            <a:off x="335666" y="1090991"/>
            <a:ext cx="7523544" cy="461665"/>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Faculty Appraisal Form (Section D)</a:t>
            </a:r>
          </a:p>
        </p:txBody>
      </p:sp>
    </p:spTree>
    <p:extLst>
      <p:ext uri="{BB962C8B-B14F-4D97-AF65-F5344CB8AC3E}">
        <p14:creationId xmlns:p14="http://schemas.microsoft.com/office/powerpoint/2010/main" val="1004279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idx="4294967295"/>
          </p:nvPr>
        </p:nvSpPr>
        <p:spPr>
          <a:xfrm>
            <a:off x="0" y="233082"/>
            <a:ext cx="12191760" cy="736375"/>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Implementation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2" name="TextBox 1">
            <a:extLst>
              <a:ext uri="{FF2B5EF4-FFF2-40B4-BE49-F238E27FC236}">
                <a16:creationId xmlns:a16="http://schemas.microsoft.com/office/drawing/2014/main" id="{2F7207F5-05A9-D6F2-5559-50939C05EA0E}"/>
              </a:ext>
            </a:extLst>
          </p:cNvPr>
          <p:cNvSpPr txBox="1"/>
          <p:nvPr/>
        </p:nvSpPr>
        <p:spPr>
          <a:xfrm>
            <a:off x="335666" y="1090991"/>
            <a:ext cx="7523544" cy="461665"/>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Admin Login:</a:t>
            </a:r>
          </a:p>
        </p:txBody>
      </p:sp>
      <p:pic>
        <p:nvPicPr>
          <p:cNvPr id="4" name="Picture 3">
            <a:extLst>
              <a:ext uri="{FF2B5EF4-FFF2-40B4-BE49-F238E27FC236}">
                <a16:creationId xmlns:a16="http://schemas.microsoft.com/office/drawing/2014/main" id="{32AFFF6A-54BE-A2B6-198E-79ACE6ABC149}"/>
              </a:ext>
            </a:extLst>
          </p:cNvPr>
          <p:cNvPicPr>
            <a:picLocks noChangeAspect="1"/>
          </p:cNvPicPr>
          <p:nvPr/>
        </p:nvPicPr>
        <p:blipFill>
          <a:blip r:embed="rId3"/>
          <a:stretch>
            <a:fillRect/>
          </a:stretch>
        </p:blipFill>
        <p:spPr>
          <a:xfrm>
            <a:off x="1255058" y="1674190"/>
            <a:ext cx="9565342" cy="4806148"/>
          </a:xfrm>
          <a:prstGeom prst="rect">
            <a:avLst/>
          </a:prstGeom>
        </p:spPr>
      </p:pic>
    </p:spTree>
    <p:extLst>
      <p:ext uri="{BB962C8B-B14F-4D97-AF65-F5344CB8AC3E}">
        <p14:creationId xmlns:p14="http://schemas.microsoft.com/office/powerpoint/2010/main" val="1892367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28fc2a60560_0_0"/>
          <p:cNvSpPr txBox="1">
            <a:spLocks noGrp="1"/>
          </p:cNvSpPr>
          <p:nvPr>
            <p:ph type="title" idx="4294967295"/>
          </p:nvPr>
        </p:nvSpPr>
        <p:spPr>
          <a:xfrm>
            <a:off x="0" y="235276"/>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Implementation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52A0C788-EAAF-413B-2AD0-51F573774008}"/>
              </a:ext>
            </a:extLst>
          </p:cNvPr>
          <p:cNvPicPr>
            <a:picLocks noChangeAspect="1"/>
          </p:cNvPicPr>
          <p:nvPr/>
        </p:nvPicPr>
        <p:blipFill>
          <a:blip r:embed="rId3"/>
          <a:stretch>
            <a:fillRect/>
          </a:stretch>
        </p:blipFill>
        <p:spPr>
          <a:xfrm>
            <a:off x="264607" y="1554976"/>
            <a:ext cx="5902960" cy="4097059"/>
          </a:xfrm>
          <a:prstGeom prst="rect">
            <a:avLst/>
          </a:prstGeom>
        </p:spPr>
      </p:pic>
      <p:sp>
        <p:nvSpPr>
          <p:cNvPr id="2" name="TextBox 1">
            <a:extLst>
              <a:ext uri="{FF2B5EF4-FFF2-40B4-BE49-F238E27FC236}">
                <a16:creationId xmlns:a16="http://schemas.microsoft.com/office/drawing/2014/main" id="{7E69C68C-CC66-91AD-8A2F-975793F03C15}"/>
              </a:ext>
            </a:extLst>
          </p:cNvPr>
          <p:cNvSpPr txBox="1"/>
          <p:nvPr/>
        </p:nvSpPr>
        <p:spPr>
          <a:xfrm>
            <a:off x="150471" y="949876"/>
            <a:ext cx="7847635" cy="461665"/>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Admin Faculty List</a:t>
            </a:r>
          </a:p>
        </p:txBody>
      </p:sp>
      <p:pic>
        <p:nvPicPr>
          <p:cNvPr id="5" name="Picture 4">
            <a:extLst>
              <a:ext uri="{FF2B5EF4-FFF2-40B4-BE49-F238E27FC236}">
                <a16:creationId xmlns:a16="http://schemas.microsoft.com/office/drawing/2014/main" id="{3E046DE8-FE77-B6A4-2725-A7673BD448AB}"/>
              </a:ext>
            </a:extLst>
          </p:cNvPr>
          <p:cNvPicPr>
            <a:picLocks noChangeAspect="1"/>
          </p:cNvPicPr>
          <p:nvPr/>
        </p:nvPicPr>
        <p:blipFill>
          <a:blip r:embed="rId4"/>
          <a:stretch>
            <a:fillRect/>
          </a:stretch>
        </p:blipFill>
        <p:spPr>
          <a:xfrm>
            <a:off x="6382870" y="1554975"/>
            <a:ext cx="5190565" cy="4097059"/>
          </a:xfrm>
          <a:prstGeom prst="rect">
            <a:avLst/>
          </a:prstGeom>
        </p:spPr>
      </p:pic>
    </p:spTree>
    <p:extLst>
      <p:ext uri="{BB962C8B-B14F-4D97-AF65-F5344CB8AC3E}">
        <p14:creationId xmlns:p14="http://schemas.microsoft.com/office/powerpoint/2010/main" val="1256849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000000"/>
              </a:buClr>
              <a:buSzPts val="2800"/>
              <a:buFont typeface="Times New Roman"/>
              <a:buNone/>
            </a:pPr>
            <a:r>
              <a:rPr lang="en-US" dirty="0">
                <a:solidFill>
                  <a:schemeClr val="bg1"/>
                </a:solidFill>
                <a:latin typeface="Times New Roman"/>
                <a:ea typeface="Calibri"/>
                <a:cs typeface="Times New Roman"/>
                <a:sym typeface="Times New Roman"/>
              </a:rPr>
              <a:t>Comments</a:t>
            </a:r>
            <a:endParaRPr b="0" i="0" u="none" strike="noStrike" cap="none" dirty="0">
              <a:solidFill>
                <a:schemeClr val="bg1"/>
              </a:solidFill>
              <a:latin typeface="Calibri"/>
              <a:ea typeface="Calibri"/>
              <a:cs typeface="Calibri"/>
              <a:sym typeface="Calibri"/>
            </a:endParaRPr>
          </a:p>
        </p:txBody>
      </p:sp>
      <p:sp>
        <p:nvSpPr>
          <p:cNvPr id="149" name="Google Shape;149;p4"/>
          <p:cNvSpPr txBox="1">
            <a:spLocks noGrp="1"/>
          </p:cNvSpPr>
          <p:nvPr>
            <p:ph type="body" idx="4294967295"/>
          </p:nvPr>
        </p:nvSpPr>
        <p:spPr>
          <a:xfrm>
            <a:off x="199440" y="1097280"/>
            <a:ext cx="11778840" cy="539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1001"/>
              </a:spcBef>
              <a:spcAft>
                <a:spcPts val="0"/>
              </a:spcAft>
              <a:buClr>
                <a:schemeClr val="dk1"/>
              </a:buClr>
              <a:buSzPts val="2800"/>
              <a:buFont typeface="Wingdings" panose="05000000000000000000" pitchFamily="2" charset="2"/>
              <a:buChar char="Ø"/>
            </a:pPr>
            <a:r>
              <a:rPr lang="en-IN" sz="2400" b="0" i="0" u="none" strike="noStrike" cap="none" dirty="0">
                <a:solidFill>
                  <a:schemeClr val="dk1"/>
                </a:solidFill>
                <a:latin typeface="Times New Roman"/>
                <a:ea typeface="Times New Roman"/>
                <a:cs typeface="Times New Roman"/>
                <a:sym typeface="Times New Roman"/>
              </a:rPr>
              <a:t>User interface is less attractive </a:t>
            </a:r>
          </a:p>
          <a:p>
            <a:pPr marL="342900" marR="0" lvl="0" indent="-342900" algn="just" rtl="0">
              <a:lnSpc>
                <a:spcPct val="100000"/>
              </a:lnSpc>
              <a:spcBef>
                <a:spcPts val="1001"/>
              </a:spcBef>
              <a:spcAft>
                <a:spcPts val="0"/>
              </a:spcAft>
              <a:buClr>
                <a:schemeClr val="dk1"/>
              </a:buClr>
              <a:buSzPts val="2800"/>
              <a:buFont typeface="Wingdings" panose="05000000000000000000" pitchFamily="2" charset="2"/>
              <a:buChar char="Ø"/>
            </a:pPr>
            <a:r>
              <a:rPr lang="en-IN" sz="2400" dirty="0">
                <a:latin typeface="Times New Roman"/>
                <a:ea typeface="Times New Roman"/>
                <a:cs typeface="Times New Roman"/>
                <a:sym typeface="Times New Roman"/>
              </a:rPr>
              <a:t>Can multiple years of faculty data can be stored ?</a:t>
            </a:r>
          </a:p>
          <a:p>
            <a:pPr marL="342900" marR="0" lvl="0" indent="-342900" algn="just" rtl="0">
              <a:lnSpc>
                <a:spcPct val="100000"/>
              </a:lnSpc>
              <a:spcBef>
                <a:spcPts val="1001"/>
              </a:spcBef>
              <a:spcAft>
                <a:spcPts val="0"/>
              </a:spcAft>
              <a:buClr>
                <a:schemeClr val="dk1"/>
              </a:buClr>
              <a:buSzPts val="2800"/>
              <a:buFont typeface="Wingdings" panose="05000000000000000000" pitchFamily="2" charset="2"/>
              <a:buChar char="Ø"/>
            </a:pPr>
            <a:r>
              <a:rPr lang="en-IN" sz="2400" b="0" i="0" u="none" strike="noStrike" cap="none" dirty="0">
                <a:solidFill>
                  <a:schemeClr val="dk1"/>
                </a:solidFill>
                <a:latin typeface="Times New Roman"/>
                <a:ea typeface="Times New Roman"/>
                <a:cs typeface="Times New Roman"/>
                <a:sym typeface="Times New Roman"/>
              </a:rPr>
              <a:t>Is there any Assessment</a:t>
            </a:r>
            <a:r>
              <a:rPr lang="en-IN" sz="2400" dirty="0">
                <a:latin typeface="Times New Roman"/>
                <a:ea typeface="Times New Roman"/>
                <a:cs typeface="Times New Roman"/>
                <a:sym typeface="Times New Roman"/>
              </a:rPr>
              <a:t> method to check performance of the faculty ?</a:t>
            </a:r>
          </a:p>
          <a:p>
            <a:pPr marL="342900" marR="0" lvl="0" indent="-342900" algn="just" rtl="0">
              <a:lnSpc>
                <a:spcPct val="100000"/>
              </a:lnSpc>
              <a:spcBef>
                <a:spcPts val="1001"/>
              </a:spcBef>
              <a:spcAft>
                <a:spcPts val="0"/>
              </a:spcAft>
              <a:buClr>
                <a:schemeClr val="dk1"/>
              </a:buClr>
              <a:buSzPts val="2800"/>
              <a:buFont typeface="Wingdings" panose="05000000000000000000" pitchFamily="2" charset="2"/>
              <a:buChar char="Ø"/>
            </a:pPr>
            <a:r>
              <a:rPr lang="en-IN" sz="2400" dirty="0">
                <a:latin typeface="Times New Roman"/>
                <a:ea typeface="Times New Roman"/>
                <a:cs typeface="Times New Roman"/>
                <a:sym typeface="Times New Roman"/>
              </a:rPr>
              <a:t>Which data analytic methods is used ?</a:t>
            </a:r>
          </a:p>
          <a:p>
            <a:pPr marL="342900" marR="0" lvl="0" indent="-342900" algn="just" rtl="0">
              <a:lnSpc>
                <a:spcPct val="100000"/>
              </a:lnSpc>
              <a:spcBef>
                <a:spcPts val="1001"/>
              </a:spcBef>
              <a:spcAft>
                <a:spcPts val="0"/>
              </a:spcAft>
              <a:buClr>
                <a:schemeClr val="dk1"/>
              </a:buClr>
              <a:buSzPts val="2800"/>
              <a:buFont typeface="Wingdings" panose="05000000000000000000" pitchFamily="2" charset="2"/>
              <a:buChar char="Ø"/>
            </a:pPr>
            <a:endParaRPr lang="en-IN" sz="2400" dirty="0">
              <a:latin typeface="Times New Roman"/>
              <a:ea typeface="Times New Roman"/>
              <a:cs typeface="Times New Roman"/>
              <a:sym typeface="Times New Roman"/>
            </a:endParaRPr>
          </a:p>
          <a:p>
            <a:pPr marL="342900" marR="0" lvl="0" indent="-342900" algn="just" rtl="0">
              <a:lnSpc>
                <a:spcPct val="100000"/>
              </a:lnSpc>
              <a:spcBef>
                <a:spcPts val="1001"/>
              </a:spcBef>
              <a:spcAft>
                <a:spcPts val="0"/>
              </a:spcAft>
              <a:buClr>
                <a:schemeClr val="dk1"/>
              </a:buClr>
              <a:buSzPts val="2800"/>
              <a:buFont typeface="Wingdings" panose="05000000000000000000" pitchFamily="2" charset="2"/>
              <a:buChar char="Ø"/>
            </a:pPr>
            <a:endParaRPr sz="24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28fc2a60560_0_0"/>
          <p:cNvSpPr txBox="1">
            <a:spLocks noGrp="1"/>
          </p:cNvSpPr>
          <p:nvPr>
            <p:ph type="title" idx="4294967295"/>
          </p:nvPr>
        </p:nvSpPr>
        <p:spPr>
          <a:xfrm>
            <a:off x="0" y="235276"/>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rPr>
              <a:t>Implementation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2" name="TextBox 1">
            <a:extLst>
              <a:ext uri="{FF2B5EF4-FFF2-40B4-BE49-F238E27FC236}">
                <a16:creationId xmlns:a16="http://schemas.microsoft.com/office/drawing/2014/main" id="{7E69C68C-CC66-91AD-8A2F-975793F03C15}"/>
              </a:ext>
            </a:extLst>
          </p:cNvPr>
          <p:cNvSpPr txBox="1"/>
          <p:nvPr/>
        </p:nvSpPr>
        <p:spPr>
          <a:xfrm>
            <a:off x="150471" y="949876"/>
            <a:ext cx="7847635" cy="461665"/>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Admin Verify Score</a:t>
            </a:r>
          </a:p>
        </p:txBody>
      </p:sp>
      <p:pic>
        <p:nvPicPr>
          <p:cNvPr id="4" name="Picture 3">
            <a:extLst>
              <a:ext uri="{FF2B5EF4-FFF2-40B4-BE49-F238E27FC236}">
                <a16:creationId xmlns:a16="http://schemas.microsoft.com/office/drawing/2014/main" id="{A21D8EAD-6336-9804-4FB0-A24C5E4FCAAE}"/>
              </a:ext>
            </a:extLst>
          </p:cNvPr>
          <p:cNvPicPr>
            <a:picLocks noChangeAspect="1"/>
          </p:cNvPicPr>
          <p:nvPr/>
        </p:nvPicPr>
        <p:blipFill>
          <a:blip r:embed="rId3"/>
          <a:stretch>
            <a:fillRect/>
          </a:stretch>
        </p:blipFill>
        <p:spPr>
          <a:xfrm>
            <a:off x="2393576" y="1603792"/>
            <a:ext cx="7705464" cy="4837648"/>
          </a:xfrm>
          <a:prstGeom prst="rect">
            <a:avLst/>
          </a:prstGeom>
        </p:spPr>
      </p:pic>
    </p:spTree>
    <p:extLst>
      <p:ext uri="{BB962C8B-B14F-4D97-AF65-F5344CB8AC3E}">
        <p14:creationId xmlns:p14="http://schemas.microsoft.com/office/powerpoint/2010/main" val="3248534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5D124469-71E4-BC23-B7CD-64DC4A3E840C}"/>
            </a:ext>
          </a:extLst>
        </p:cNvPr>
        <p:cNvGrpSpPr/>
        <p:nvPr/>
      </p:nvGrpSpPr>
      <p:grpSpPr>
        <a:xfrm>
          <a:off x="0" y="0"/>
          <a:ext cx="0" cy="0"/>
          <a:chOff x="0" y="0"/>
          <a:chExt cx="0" cy="0"/>
        </a:xfrm>
      </p:grpSpPr>
      <p:sp>
        <p:nvSpPr>
          <p:cNvPr id="194" name="Google Shape;194;p10">
            <a:extLst>
              <a:ext uri="{FF2B5EF4-FFF2-40B4-BE49-F238E27FC236}">
                <a16:creationId xmlns:a16="http://schemas.microsoft.com/office/drawing/2014/main" id="{AEC649F8-813D-D85E-B0A7-B28D01A768BD}"/>
              </a:ext>
            </a:extLst>
          </p:cNvPr>
          <p:cNvSpPr txBox="1">
            <a:spLocks noGrp="1"/>
          </p:cNvSpPr>
          <p:nvPr>
            <p:ph type="title" idx="4294967295"/>
          </p:nvPr>
        </p:nvSpPr>
        <p:spPr>
          <a:xfrm>
            <a:off x="0" y="233082"/>
            <a:ext cx="12191760" cy="748069"/>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US" dirty="0">
                <a:solidFill>
                  <a:schemeClr val="bg1"/>
                </a:solidFill>
                <a:latin typeface="Times New Roman"/>
                <a:ea typeface="Calibri"/>
                <a:cs typeface="Times New Roman"/>
                <a:sym typeface="Times New Roman"/>
              </a:rPr>
              <a:t>Implementation</a:t>
            </a:r>
            <a:endParaRPr b="0" i="0" u="none" strike="noStrike" cap="none" dirty="0">
              <a:solidFill>
                <a:schemeClr val="bg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74322CE6-AF96-0E34-B71C-294CC3767A36}"/>
              </a:ext>
            </a:extLst>
          </p:cNvPr>
          <p:cNvPicPr>
            <a:picLocks noChangeAspect="1"/>
          </p:cNvPicPr>
          <p:nvPr/>
        </p:nvPicPr>
        <p:blipFill>
          <a:blip r:embed="rId3"/>
          <a:stretch>
            <a:fillRect/>
          </a:stretch>
        </p:blipFill>
        <p:spPr>
          <a:xfrm>
            <a:off x="1371601" y="1210235"/>
            <a:ext cx="9906000" cy="5343041"/>
          </a:xfrm>
          <a:prstGeom prst="rect">
            <a:avLst/>
          </a:prstGeom>
        </p:spPr>
      </p:pic>
    </p:spTree>
    <p:extLst>
      <p:ext uri="{BB962C8B-B14F-4D97-AF65-F5344CB8AC3E}">
        <p14:creationId xmlns:p14="http://schemas.microsoft.com/office/powerpoint/2010/main" val="2211910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5D124469-71E4-BC23-B7CD-64DC4A3E840C}"/>
            </a:ext>
          </a:extLst>
        </p:cNvPr>
        <p:cNvGrpSpPr/>
        <p:nvPr/>
      </p:nvGrpSpPr>
      <p:grpSpPr>
        <a:xfrm>
          <a:off x="0" y="0"/>
          <a:ext cx="0" cy="0"/>
          <a:chOff x="0" y="0"/>
          <a:chExt cx="0" cy="0"/>
        </a:xfrm>
      </p:grpSpPr>
      <p:sp>
        <p:nvSpPr>
          <p:cNvPr id="194" name="Google Shape;194;p10">
            <a:extLst>
              <a:ext uri="{FF2B5EF4-FFF2-40B4-BE49-F238E27FC236}">
                <a16:creationId xmlns:a16="http://schemas.microsoft.com/office/drawing/2014/main" id="{AEC649F8-813D-D85E-B0A7-B28D01A768BD}"/>
              </a:ext>
            </a:extLst>
          </p:cNvPr>
          <p:cNvSpPr txBox="1">
            <a:spLocks noGrp="1"/>
          </p:cNvSpPr>
          <p:nvPr>
            <p:ph type="title" idx="4294967295"/>
          </p:nvPr>
        </p:nvSpPr>
        <p:spPr>
          <a:xfrm>
            <a:off x="0" y="233082"/>
            <a:ext cx="12191760" cy="748069"/>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US" dirty="0">
                <a:solidFill>
                  <a:schemeClr val="bg1"/>
                </a:solidFill>
                <a:latin typeface="Times New Roman"/>
                <a:ea typeface="Calibri"/>
                <a:cs typeface="Times New Roman"/>
                <a:sym typeface="Times New Roman"/>
              </a:rPr>
              <a:t>Implementation</a:t>
            </a:r>
            <a:endParaRPr b="0" i="0" u="none" strike="noStrike" cap="none" dirty="0">
              <a:solidFill>
                <a:schemeClr val="bg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682FACC-1E0B-DFA3-6848-263096FE00BC}"/>
              </a:ext>
            </a:extLst>
          </p:cNvPr>
          <p:cNvPicPr>
            <a:picLocks noChangeAspect="1"/>
          </p:cNvPicPr>
          <p:nvPr/>
        </p:nvPicPr>
        <p:blipFill>
          <a:blip r:embed="rId3"/>
          <a:stretch>
            <a:fillRect/>
          </a:stretch>
        </p:blipFill>
        <p:spPr>
          <a:xfrm>
            <a:off x="681318" y="1181685"/>
            <a:ext cx="10533529" cy="5263937"/>
          </a:xfrm>
          <a:prstGeom prst="rect">
            <a:avLst/>
          </a:prstGeom>
        </p:spPr>
      </p:pic>
    </p:spTree>
    <p:extLst>
      <p:ext uri="{BB962C8B-B14F-4D97-AF65-F5344CB8AC3E}">
        <p14:creationId xmlns:p14="http://schemas.microsoft.com/office/powerpoint/2010/main" val="3517000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1"/>
          <p:cNvSpPr txBox="1">
            <a:spLocks noGrp="1"/>
          </p:cNvSpPr>
          <p:nvPr>
            <p:ph type="body" idx="4294967295"/>
          </p:nvPr>
        </p:nvSpPr>
        <p:spPr>
          <a:xfrm>
            <a:off x="199440" y="1025280"/>
            <a:ext cx="11288520" cy="5134320"/>
          </a:xfrm>
          <a:prstGeom prst="rect">
            <a:avLst/>
          </a:prstGeom>
          <a:solidFill>
            <a:srgbClr val="FFFFFF"/>
          </a:solidFill>
          <a:ln w="12600" cap="flat" cmpd="sng">
            <a:solidFill>
              <a:srgbClr val="FFFFFF"/>
            </a:solidFill>
            <a:prstDash val="solid"/>
            <a:miter lim="8000"/>
            <a:headEnd type="none" w="sm" len="sm"/>
            <a:tailEnd type="none" w="sm" len="sm"/>
          </a:ln>
        </p:spPr>
        <p:txBody>
          <a:bodyPr spcFirstLastPara="1" wrap="square" lIns="91425" tIns="45700" rIns="91425" bIns="45700" anchor="t" anchorCtr="0">
            <a:normAutofit/>
          </a:bodyPr>
          <a:lstStyle/>
          <a:p>
            <a:pPr marL="457200" marR="0" lvl="0" indent="-457200" algn="just" rtl="0">
              <a:lnSpc>
                <a:spcPct val="90000"/>
              </a:lnSpc>
              <a:spcBef>
                <a:spcPts val="0"/>
              </a:spcBef>
              <a:spcAft>
                <a:spcPts val="0"/>
              </a:spcAft>
              <a:buClr>
                <a:srgbClr val="000000"/>
              </a:buClr>
              <a:buSzPts val="2800"/>
              <a:buFont typeface="Noto Sans Symbols"/>
              <a:buChar char="⮚"/>
            </a:pPr>
            <a:r>
              <a:rPr lang="en-IN" sz="2800" b="0" i="0" u="none" strike="noStrike" cap="none" dirty="0">
                <a:solidFill>
                  <a:srgbClr val="000000"/>
                </a:solidFill>
                <a:latin typeface="Times New Roman"/>
                <a:ea typeface="Times New Roman"/>
                <a:cs typeface="Times New Roman"/>
                <a:sym typeface="Times New Roman"/>
                <a:hlinkClick r:id="rId3" action="ppaction://hlinkfile"/>
              </a:rPr>
              <a:t>Research Paper</a:t>
            </a:r>
            <a:endParaRPr sz="2800" b="0" i="0" u="none" strike="noStrike" cap="none" dirty="0">
              <a:solidFill>
                <a:srgbClr val="000000"/>
              </a:solidFill>
              <a:latin typeface="Times New Roman"/>
              <a:ea typeface="Times New Roman"/>
              <a:cs typeface="Times New Roman"/>
              <a:sym typeface="Times New Roman"/>
            </a:endParaRPr>
          </a:p>
        </p:txBody>
      </p:sp>
      <p:sp>
        <p:nvSpPr>
          <p:cNvPr id="202" name="Google Shape;202;p11"/>
          <p:cNvSpPr txBox="1">
            <a:spLocks noGrp="1"/>
          </p:cNvSpPr>
          <p:nvPr>
            <p:ph type="title" idx="4294967295"/>
          </p:nvPr>
        </p:nvSpPr>
        <p:spPr>
          <a:xfrm>
            <a:off x="0" y="231494"/>
            <a:ext cx="12191760" cy="716026"/>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dirty="0">
                <a:solidFill>
                  <a:srgbClr val="FFFFFF"/>
                </a:solidFill>
                <a:latin typeface="Times New Roman"/>
                <a:ea typeface="Calibri"/>
                <a:cs typeface="Times New Roman"/>
                <a:sym typeface="Times New Roman"/>
              </a:rPr>
              <a:t>Research Paper</a:t>
            </a:r>
            <a:endParaRPr sz="44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1"/>
          <p:cNvSpPr txBox="1">
            <a:spLocks noGrp="1"/>
          </p:cNvSpPr>
          <p:nvPr>
            <p:ph type="body" idx="4294967295"/>
          </p:nvPr>
        </p:nvSpPr>
        <p:spPr>
          <a:xfrm>
            <a:off x="199439" y="1025280"/>
            <a:ext cx="11499501" cy="5134320"/>
          </a:xfrm>
          <a:prstGeom prst="rect">
            <a:avLst/>
          </a:prstGeom>
          <a:solidFill>
            <a:srgbClr val="FFFFFF"/>
          </a:solidFill>
          <a:ln w="12600" cap="flat" cmpd="sng">
            <a:solidFill>
              <a:srgbClr val="FFFFFF"/>
            </a:solidFill>
            <a:prstDash val="solid"/>
            <a:miter lim="8000"/>
            <a:headEnd type="none" w="sm" len="sm"/>
            <a:tailEnd type="none" w="sm" len="sm"/>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rgbClr val="000000"/>
              </a:buClr>
              <a:buSzPts val="2800"/>
              <a:buNone/>
            </a:pPr>
            <a:endParaRPr sz="2800" b="0" i="0" u="none" strike="noStrike" cap="none" dirty="0">
              <a:solidFill>
                <a:srgbClr val="000000"/>
              </a:solidFill>
              <a:latin typeface="Times New Roman"/>
              <a:ea typeface="Times New Roman"/>
              <a:cs typeface="Times New Roman"/>
              <a:sym typeface="Times New Roman"/>
            </a:endParaRPr>
          </a:p>
        </p:txBody>
      </p:sp>
      <p:sp>
        <p:nvSpPr>
          <p:cNvPr id="202" name="Google Shape;202;p11"/>
          <p:cNvSpPr txBox="1">
            <a:spLocks noGrp="1"/>
          </p:cNvSpPr>
          <p:nvPr>
            <p:ph type="title" idx="4294967295"/>
          </p:nvPr>
        </p:nvSpPr>
        <p:spPr>
          <a:xfrm>
            <a:off x="0" y="231494"/>
            <a:ext cx="12191760" cy="716026"/>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sz="4400" b="0" i="0" u="none" strike="noStrike" cap="none" dirty="0">
                <a:solidFill>
                  <a:srgbClr val="FFFFFF"/>
                </a:solidFill>
                <a:latin typeface="Times New Roman"/>
                <a:ea typeface="Calibri"/>
                <a:cs typeface="Times New Roman"/>
                <a:sym typeface="Times New Roman"/>
              </a:rPr>
              <a:t>Certifications</a:t>
            </a:r>
            <a:endParaRPr sz="4400" b="0" i="0" u="none" strike="noStrike" cap="none" dirty="0">
              <a:solidFill>
                <a:srgbClr val="000000"/>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ACBE3BD7-5635-36FE-261C-7A6A6DF63C10}"/>
              </a:ext>
            </a:extLst>
          </p:cNvPr>
          <p:cNvPicPr>
            <a:picLocks noChangeAspect="1"/>
          </p:cNvPicPr>
          <p:nvPr/>
        </p:nvPicPr>
        <p:blipFill>
          <a:blip r:embed="rId3"/>
          <a:stretch>
            <a:fillRect/>
          </a:stretch>
        </p:blipFill>
        <p:spPr>
          <a:xfrm>
            <a:off x="268941" y="1102659"/>
            <a:ext cx="11223811" cy="5254410"/>
          </a:xfrm>
          <a:prstGeom prst="rect">
            <a:avLst/>
          </a:prstGeom>
        </p:spPr>
      </p:pic>
    </p:spTree>
    <p:extLst>
      <p:ext uri="{BB962C8B-B14F-4D97-AF65-F5344CB8AC3E}">
        <p14:creationId xmlns:p14="http://schemas.microsoft.com/office/powerpoint/2010/main" val="571691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1"/>
          <p:cNvSpPr txBox="1">
            <a:spLocks noGrp="1"/>
          </p:cNvSpPr>
          <p:nvPr>
            <p:ph type="body" idx="4294967295"/>
          </p:nvPr>
        </p:nvSpPr>
        <p:spPr>
          <a:xfrm>
            <a:off x="199439" y="1025280"/>
            <a:ext cx="11499501" cy="5134320"/>
          </a:xfrm>
          <a:prstGeom prst="rect">
            <a:avLst/>
          </a:prstGeom>
          <a:solidFill>
            <a:srgbClr val="FFFFFF"/>
          </a:solidFill>
          <a:ln w="12600" cap="flat" cmpd="sng">
            <a:solidFill>
              <a:srgbClr val="FFFFFF"/>
            </a:solidFill>
            <a:prstDash val="solid"/>
            <a:miter lim="8000"/>
            <a:headEnd type="none" w="sm" len="sm"/>
            <a:tailEnd type="none" w="sm" len="sm"/>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rgbClr val="000000"/>
              </a:buClr>
              <a:buSzPts val="2800"/>
              <a:buNone/>
            </a:pPr>
            <a:endParaRPr sz="2800" b="0" i="0" u="none" strike="noStrike" cap="none" dirty="0">
              <a:solidFill>
                <a:srgbClr val="000000"/>
              </a:solidFill>
              <a:latin typeface="Times New Roman"/>
              <a:ea typeface="Times New Roman"/>
              <a:cs typeface="Times New Roman"/>
              <a:sym typeface="Times New Roman"/>
            </a:endParaRPr>
          </a:p>
        </p:txBody>
      </p:sp>
      <p:sp>
        <p:nvSpPr>
          <p:cNvPr id="202" name="Google Shape;202;p11"/>
          <p:cNvSpPr txBox="1">
            <a:spLocks noGrp="1"/>
          </p:cNvSpPr>
          <p:nvPr>
            <p:ph type="title" idx="4294967295"/>
          </p:nvPr>
        </p:nvSpPr>
        <p:spPr>
          <a:xfrm>
            <a:off x="0" y="231494"/>
            <a:ext cx="12191760" cy="716026"/>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sz="4400" b="0" i="0" u="none" strike="noStrike" cap="none" dirty="0">
                <a:solidFill>
                  <a:srgbClr val="FFFFFF"/>
                </a:solidFill>
                <a:latin typeface="Times New Roman"/>
                <a:ea typeface="Calibri"/>
                <a:cs typeface="Times New Roman"/>
                <a:sym typeface="Times New Roman"/>
              </a:rPr>
              <a:t>Certifications</a:t>
            </a:r>
            <a:endParaRPr sz="4400" b="0" i="0" u="none" strike="noStrike" cap="none"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7BC8B9F-CCC5-F496-7FF7-F57D887338A6}"/>
              </a:ext>
            </a:extLst>
          </p:cNvPr>
          <p:cNvPicPr>
            <a:picLocks noChangeAspect="1"/>
          </p:cNvPicPr>
          <p:nvPr/>
        </p:nvPicPr>
        <p:blipFill>
          <a:blip r:embed="rId3"/>
          <a:stretch>
            <a:fillRect/>
          </a:stretch>
        </p:blipFill>
        <p:spPr>
          <a:xfrm>
            <a:off x="304800" y="1025280"/>
            <a:ext cx="11259671" cy="5427052"/>
          </a:xfrm>
          <a:prstGeom prst="rect">
            <a:avLst/>
          </a:prstGeom>
        </p:spPr>
      </p:pic>
    </p:spTree>
    <p:extLst>
      <p:ext uri="{BB962C8B-B14F-4D97-AF65-F5344CB8AC3E}">
        <p14:creationId xmlns:p14="http://schemas.microsoft.com/office/powerpoint/2010/main" val="3804159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1"/>
          <p:cNvSpPr txBox="1">
            <a:spLocks noGrp="1"/>
          </p:cNvSpPr>
          <p:nvPr>
            <p:ph type="body" idx="4294967295"/>
          </p:nvPr>
        </p:nvSpPr>
        <p:spPr>
          <a:xfrm>
            <a:off x="199440" y="1025280"/>
            <a:ext cx="11239526" cy="5097614"/>
          </a:xfrm>
          <a:prstGeom prst="rect">
            <a:avLst/>
          </a:prstGeom>
          <a:solidFill>
            <a:srgbClr val="FFFFFF"/>
          </a:solidFill>
          <a:ln w="12600" cap="flat" cmpd="sng">
            <a:solidFill>
              <a:srgbClr val="FFFFFF"/>
            </a:solidFill>
            <a:prstDash val="solid"/>
            <a:miter lim="8000"/>
            <a:headEnd type="none" w="sm" len="sm"/>
            <a:tailEnd type="none" w="sm" len="sm"/>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rgbClr val="000000"/>
              </a:buClr>
              <a:buSzPts val="2800"/>
              <a:buNone/>
            </a:pPr>
            <a:endParaRPr sz="2800" b="0" i="0" u="none" strike="noStrike" cap="none" dirty="0">
              <a:solidFill>
                <a:srgbClr val="000000"/>
              </a:solidFill>
              <a:latin typeface="Times New Roman"/>
              <a:ea typeface="Times New Roman"/>
              <a:cs typeface="Times New Roman"/>
              <a:sym typeface="Times New Roman"/>
            </a:endParaRPr>
          </a:p>
        </p:txBody>
      </p:sp>
      <p:sp>
        <p:nvSpPr>
          <p:cNvPr id="202" name="Google Shape;202;p11"/>
          <p:cNvSpPr txBox="1">
            <a:spLocks noGrp="1"/>
          </p:cNvSpPr>
          <p:nvPr>
            <p:ph type="title" idx="4294967295"/>
          </p:nvPr>
        </p:nvSpPr>
        <p:spPr>
          <a:xfrm>
            <a:off x="0" y="231494"/>
            <a:ext cx="12191760" cy="716026"/>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sz="4400" b="0" i="0" u="none" strike="noStrike" cap="none" dirty="0">
                <a:solidFill>
                  <a:srgbClr val="FFFFFF"/>
                </a:solidFill>
                <a:latin typeface="Times New Roman"/>
                <a:ea typeface="Calibri"/>
                <a:cs typeface="Times New Roman"/>
                <a:sym typeface="Times New Roman"/>
              </a:rPr>
              <a:t>Certifications</a:t>
            </a:r>
            <a:endParaRPr sz="4400" b="0" i="0" u="none" strike="noStrike" cap="none"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8EE28AF-282B-C608-1525-5B2C7D8A182C}"/>
              </a:ext>
            </a:extLst>
          </p:cNvPr>
          <p:cNvPicPr>
            <a:picLocks noChangeAspect="1"/>
          </p:cNvPicPr>
          <p:nvPr/>
        </p:nvPicPr>
        <p:blipFill>
          <a:blip r:embed="rId3"/>
          <a:stretch>
            <a:fillRect/>
          </a:stretch>
        </p:blipFill>
        <p:spPr>
          <a:xfrm>
            <a:off x="270049" y="1025280"/>
            <a:ext cx="11098307" cy="5375521"/>
          </a:xfrm>
          <a:prstGeom prst="rect">
            <a:avLst/>
          </a:prstGeom>
        </p:spPr>
      </p:pic>
    </p:spTree>
    <p:extLst>
      <p:ext uri="{BB962C8B-B14F-4D97-AF65-F5344CB8AC3E}">
        <p14:creationId xmlns:p14="http://schemas.microsoft.com/office/powerpoint/2010/main" val="3110674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1"/>
          <p:cNvSpPr txBox="1">
            <a:spLocks noGrp="1"/>
          </p:cNvSpPr>
          <p:nvPr>
            <p:ph type="body" idx="4294967295"/>
          </p:nvPr>
        </p:nvSpPr>
        <p:spPr>
          <a:xfrm>
            <a:off x="199440" y="1025280"/>
            <a:ext cx="11302278" cy="4999002"/>
          </a:xfrm>
          <a:prstGeom prst="rect">
            <a:avLst/>
          </a:prstGeom>
          <a:solidFill>
            <a:srgbClr val="FFFFFF"/>
          </a:solidFill>
          <a:ln w="12600" cap="flat" cmpd="sng">
            <a:solidFill>
              <a:srgbClr val="FFFFFF"/>
            </a:solidFill>
            <a:prstDash val="solid"/>
            <a:miter lim="8000"/>
            <a:headEnd type="none" w="sm" len="sm"/>
            <a:tailEnd type="none" w="sm" len="sm"/>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rgbClr val="000000"/>
              </a:buClr>
              <a:buSzPts val="2800"/>
              <a:buNone/>
            </a:pPr>
            <a:endParaRPr sz="2800" b="0" i="0" u="none" strike="noStrike" cap="none" dirty="0">
              <a:solidFill>
                <a:srgbClr val="000000"/>
              </a:solidFill>
              <a:latin typeface="Times New Roman"/>
              <a:ea typeface="Times New Roman"/>
              <a:cs typeface="Times New Roman"/>
              <a:sym typeface="Times New Roman"/>
            </a:endParaRPr>
          </a:p>
        </p:txBody>
      </p:sp>
      <p:sp>
        <p:nvSpPr>
          <p:cNvPr id="202" name="Google Shape;202;p11"/>
          <p:cNvSpPr txBox="1">
            <a:spLocks noGrp="1"/>
          </p:cNvSpPr>
          <p:nvPr>
            <p:ph type="title" idx="4294967295"/>
          </p:nvPr>
        </p:nvSpPr>
        <p:spPr>
          <a:xfrm>
            <a:off x="0" y="231494"/>
            <a:ext cx="12191760" cy="716026"/>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sz="4400" b="0" i="0" u="none" strike="noStrike" cap="none" dirty="0">
                <a:solidFill>
                  <a:srgbClr val="FFFFFF"/>
                </a:solidFill>
                <a:latin typeface="Times New Roman"/>
                <a:ea typeface="Calibri"/>
                <a:cs typeface="Times New Roman"/>
                <a:sym typeface="Times New Roman"/>
              </a:rPr>
              <a:t>Certifications</a:t>
            </a:r>
            <a:endParaRPr sz="4400" b="0" i="0" u="none" strike="noStrike" cap="none"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4917449-B713-B723-573B-F3A41CE12CDA}"/>
              </a:ext>
            </a:extLst>
          </p:cNvPr>
          <p:cNvPicPr>
            <a:picLocks noChangeAspect="1"/>
          </p:cNvPicPr>
          <p:nvPr/>
        </p:nvPicPr>
        <p:blipFill>
          <a:blip r:embed="rId3"/>
          <a:stretch>
            <a:fillRect/>
          </a:stretch>
        </p:blipFill>
        <p:spPr>
          <a:xfrm>
            <a:off x="317072" y="1093694"/>
            <a:ext cx="11184645" cy="5307106"/>
          </a:xfrm>
          <a:prstGeom prst="rect">
            <a:avLst/>
          </a:prstGeom>
        </p:spPr>
      </p:pic>
    </p:spTree>
    <p:extLst>
      <p:ext uri="{BB962C8B-B14F-4D97-AF65-F5344CB8AC3E}">
        <p14:creationId xmlns:p14="http://schemas.microsoft.com/office/powerpoint/2010/main" val="693500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1"/>
          <p:cNvSpPr txBox="1">
            <a:spLocks noGrp="1"/>
          </p:cNvSpPr>
          <p:nvPr>
            <p:ph type="body" idx="4294967295"/>
          </p:nvPr>
        </p:nvSpPr>
        <p:spPr>
          <a:xfrm>
            <a:off x="199439" y="1025280"/>
            <a:ext cx="11248489" cy="5061755"/>
          </a:xfrm>
          <a:prstGeom prst="rect">
            <a:avLst/>
          </a:prstGeom>
          <a:solidFill>
            <a:srgbClr val="FFFFFF"/>
          </a:solidFill>
          <a:ln w="12600" cap="flat" cmpd="sng">
            <a:solidFill>
              <a:srgbClr val="FFFFFF"/>
            </a:solidFill>
            <a:prstDash val="solid"/>
            <a:miter lim="8000"/>
            <a:headEnd type="none" w="sm" len="sm"/>
            <a:tailEnd type="none" w="sm" len="sm"/>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rgbClr val="000000"/>
              </a:buClr>
              <a:buSzPts val="2800"/>
              <a:buNone/>
            </a:pPr>
            <a:endParaRPr sz="2800" b="0" i="0" u="none" strike="noStrike" cap="none" dirty="0">
              <a:solidFill>
                <a:srgbClr val="000000"/>
              </a:solidFill>
              <a:latin typeface="Times New Roman"/>
              <a:ea typeface="Times New Roman"/>
              <a:cs typeface="Times New Roman"/>
              <a:sym typeface="Times New Roman"/>
            </a:endParaRPr>
          </a:p>
        </p:txBody>
      </p:sp>
      <p:sp>
        <p:nvSpPr>
          <p:cNvPr id="202" name="Google Shape;202;p11"/>
          <p:cNvSpPr txBox="1">
            <a:spLocks noGrp="1"/>
          </p:cNvSpPr>
          <p:nvPr>
            <p:ph type="title" idx="4294967295"/>
          </p:nvPr>
        </p:nvSpPr>
        <p:spPr>
          <a:xfrm>
            <a:off x="0" y="231494"/>
            <a:ext cx="12191760" cy="716026"/>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sz="4400" b="0" i="0" u="none" strike="noStrike" cap="none" dirty="0">
                <a:solidFill>
                  <a:srgbClr val="FFFFFF"/>
                </a:solidFill>
                <a:latin typeface="Times New Roman"/>
                <a:ea typeface="Calibri"/>
                <a:cs typeface="Times New Roman"/>
                <a:sym typeface="Times New Roman"/>
              </a:rPr>
              <a:t>Certifications</a:t>
            </a:r>
            <a:endParaRPr sz="4400" b="0" i="0" u="none" strike="noStrike" cap="none"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C4B2A73-5D69-3F66-95A7-D6B262473DF8}"/>
              </a:ext>
            </a:extLst>
          </p:cNvPr>
          <p:cNvPicPr>
            <a:picLocks noChangeAspect="1"/>
          </p:cNvPicPr>
          <p:nvPr/>
        </p:nvPicPr>
        <p:blipFill>
          <a:blip r:embed="rId3"/>
          <a:stretch>
            <a:fillRect/>
          </a:stretch>
        </p:blipFill>
        <p:spPr>
          <a:xfrm>
            <a:off x="199439" y="1025280"/>
            <a:ext cx="11248489" cy="5357591"/>
          </a:xfrm>
          <a:prstGeom prst="rect">
            <a:avLst/>
          </a:prstGeom>
        </p:spPr>
      </p:pic>
    </p:spTree>
    <p:extLst>
      <p:ext uri="{BB962C8B-B14F-4D97-AF65-F5344CB8AC3E}">
        <p14:creationId xmlns:p14="http://schemas.microsoft.com/office/powerpoint/2010/main" val="248246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31494"/>
            <a:ext cx="12191760" cy="727809"/>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IN" dirty="0">
                <a:solidFill>
                  <a:schemeClr val="bg1"/>
                </a:solidFill>
                <a:latin typeface="Times New Roman" panose="02020603050405020304" pitchFamily="18" charset="0"/>
                <a:ea typeface="Calibri"/>
                <a:cs typeface="Times New Roman" panose="02020603050405020304" pitchFamily="18" charset="0"/>
                <a:sym typeface="Calibri"/>
              </a:rPr>
              <a:t>Conclusion</a:t>
            </a:r>
            <a:endParaRPr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7"/>
          <p:cNvSpPr txBox="1">
            <a:spLocks noGrp="1"/>
          </p:cNvSpPr>
          <p:nvPr>
            <p:ph type="body" idx="4294967295"/>
          </p:nvPr>
        </p:nvSpPr>
        <p:spPr>
          <a:xfrm>
            <a:off x="199440" y="1053296"/>
            <a:ext cx="11778840" cy="5393805"/>
          </a:xfrm>
          <a:prstGeom prst="rect">
            <a:avLst/>
          </a:prstGeom>
          <a:noFill/>
          <a:ln>
            <a:noFill/>
          </a:ln>
        </p:spPr>
        <p:txBody>
          <a:bodyPr spcFirstLastPara="1" wrap="square" lIns="91425" tIns="45700" rIns="91425" bIns="45700" anchor="t" anchorCtr="0">
            <a:noAutofit/>
          </a:bodyPr>
          <a:lstStyle/>
          <a:p>
            <a:pPr marL="0" indent="0" algn="just" fontAlgn="base">
              <a:lnSpc>
                <a:spcPct val="100000"/>
              </a:lnSpc>
              <a:spcBef>
                <a:spcPts val="0"/>
              </a:spcBef>
              <a:buNone/>
            </a:pPr>
            <a:r>
              <a:rPr lang="en-US" sz="2400" dirty="0">
                <a:latin typeface="Times New Roman" panose="02020603050405020304" pitchFamily="18" charset="0"/>
                <a:cs typeface="Times New Roman" panose="02020603050405020304" pitchFamily="18" charset="0"/>
              </a:rPr>
              <a:t>In conclusion, the Faculty Appraisal System represents a transformative shift from traditional paper-based assessments to a dynamic, technology-driven approach. By incorporating data analytics and a user-friendly web interface, the system streamlines the appraisal process, providing real-time feedback and visualizations. This innovative solution not only enhances efficiency but also offers a comprehensive and objective evaluation of faculty performance, contributing to the continuous improvement of academic institutions</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1965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000000"/>
              </a:buClr>
              <a:buSzPts val="2800"/>
              <a:buFont typeface="Times New Roman"/>
              <a:buNone/>
            </a:pPr>
            <a:r>
              <a:rPr lang="en-US" b="0" i="0" u="none" strike="noStrike" cap="none" dirty="0">
                <a:solidFill>
                  <a:schemeClr val="bg1"/>
                </a:solidFill>
                <a:latin typeface="Times New Roman"/>
                <a:ea typeface="Times New Roman"/>
                <a:cs typeface="Times New Roman"/>
                <a:sym typeface="Times New Roman"/>
              </a:rPr>
              <a:t>Abstract</a:t>
            </a:r>
            <a:endParaRPr b="0" i="0" u="none" strike="noStrike" cap="none" dirty="0">
              <a:solidFill>
                <a:schemeClr val="bg1"/>
              </a:solidFill>
              <a:latin typeface="Calibri"/>
              <a:ea typeface="Calibri"/>
              <a:cs typeface="Calibri"/>
              <a:sym typeface="Calibri"/>
            </a:endParaRPr>
          </a:p>
        </p:txBody>
      </p:sp>
      <p:sp>
        <p:nvSpPr>
          <p:cNvPr id="149" name="Google Shape;149;p4"/>
          <p:cNvSpPr txBox="1">
            <a:spLocks noGrp="1"/>
          </p:cNvSpPr>
          <p:nvPr>
            <p:ph type="body" idx="4294967295"/>
          </p:nvPr>
        </p:nvSpPr>
        <p:spPr>
          <a:xfrm>
            <a:off x="199440" y="1097280"/>
            <a:ext cx="11778840" cy="5394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74151"/>
              </a:buClr>
              <a:buSzPts val="2800"/>
              <a:buFont typeface="Arial"/>
              <a:buNone/>
            </a:pPr>
            <a:r>
              <a:rPr lang="en-US" sz="2800" b="0" i="0" u="none" strike="noStrike" cap="none" dirty="0">
                <a:solidFill>
                  <a:srgbClr val="374151"/>
                </a:solidFill>
                <a:latin typeface="Times New Roman"/>
                <a:ea typeface="Times New Roman"/>
                <a:cs typeface="Times New Roman"/>
                <a:sym typeface="Times New Roman"/>
              </a:rPr>
              <a:t>       </a:t>
            </a:r>
            <a:r>
              <a:rPr lang="en-US" sz="2400" b="0" i="0" u="none" strike="noStrike" cap="none" dirty="0">
                <a:solidFill>
                  <a:schemeClr val="dk1"/>
                </a:solidFill>
                <a:latin typeface="Times New Roman"/>
                <a:ea typeface="Times New Roman"/>
                <a:cs typeface="Times New Roman"/>
                <a:sym typeface="Times New Roman"/>
              </a:rPr>
              <a:t>Faculty performance appraisal predominantly relies on paper-based assessments and the manual calculation of points based on a range of factors. These factors encompass cognitive abilities, educational achievements, professional accomplishments, and other relevant attributes that contribute to an individual's intellectual prowess. This traditional approach is undergoing a transformation through the integration of technology, specifically utilizing data analytics techniques.</a:t>
            </a:r>
            <a:endParaRPr dirty="0"/>
          </a:p>
          <a:p>
            <a:pPr marL="0" marR="0" lvl="0" indent="0" algn="just" rtl="0">
              <a:lnSpc>
                <a:spcPct val="100000"/>
              </a:lnSpc>
              <a:spcBef>
                <a:spcPts val="1001"/>
              </a:spcBef>
              <a:spcAft>
                <a:spcPts val="0"/>
              </a:spcAft>
              <a:buClr>
                <a:schemeClr val="dk1"/>
              </a:buClr>
              <a:buSzPts val="2800"/>
              <a:buFont typeface="Arial"/>
              <a:buNone/>
            </a:pPr>
            <a:r>
              <a:rPr lang="en-US" sz="2800" b="0" i="0" u="none" strike="noStrike" cap="none" dirty="0">
                <a:solidFill>
                  <a:schemeClr val="dk1"/>
                </a:solidFill>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Faculty</a:t>
            </a:r>
            <a:r>
              <a:rPr lang="en-US" sz="2400" b="0" i="0" u="none" strike="noStrike" cap="none" dirty="0">
                <a:solidFill>
                  <a:schemeClr val="dk1"/>
                </a:solidFill>
                <a:latin typeface="Times New Roman"/>
                <a:ea typeface="Times New Roman"/>
                <a:cs typeface="Times New Roman"/>
                <a:sym typeface="Times New Roman"/>
              </a:rPr>
              <a:t> appraisal system revolutionizes the assessment of faculty by using data </a:t>
            </a:r>
            <a:r>
              <a:rPr lang="en-US" sz="2400" dirty="0">
                <a:latin typeface="Times New Roman"/>
                <a:ea typeface="Times New Roman"/>
                <a:cs typeface="Times New Roman"/>
                <a:sym typeface="Times New Roman"/>
              </a:rPr>
              <a:t>visualization</a:t>
            </a:r>
            <a:r>
              <a:rPr lang="en-US" sz="2400" b="0" i="0" u="none" strike="noStrike" cap="none" dirty="0">
                <a:solidFill>
                  <a:schemeClr val="dk1"/>
                </a:solidFill>
                <a:latin typeface="Times New Roman"/>
                <a:ea typeface="Times New Roman"/>
                <a:cs typeface="Times New Roman"/>
                <a:sym typeface="Times New Roman"/>
              </a:rPr>
              <a:t> and a dynamic web page. Faculty members log in to provide their achievements through a user-friendly form. The system assigns points to each accomplishment based on predefined weights, offering real-time feedback and visualizations on the final appraisal points.</a:t>
            </a:r>
          </a:p>
          <a:p>
            <a:pPr marL="0" indent="0" algn="just">
              <a:lnSpc>
                <a:spcPct val="100000"/>
              </a:lnSpc>
              <a:spcBef>
                <a:spcPts val="1001"/>
              </a:spcBef>
              <a:buNone/>
            </a:pPr>
            <a:r>
              <a:rPr lang="en-US" sz="2400" b="1" dirty="0">
                <a:latin typeface="Times New Roman" panose="02020603050405020304" pitchFamily="18" charset="0"/>
                <a:cs typeface="Times New Roman" panose="02020603050405020304" pitchFamily="18" charset="0"/>
              </a:rPr>
              <a:t>KEYWORDS:</a:t>
            </a:r>
            <a:r>
              <a:rPr lang="en-US" sz="2400" dirty="0">
                <a:latin typeface="Times New Roman" panose="02020603050405020304" pitchFamily="18" charset="0"/>
                <a:cs typeface="Times New Roman" panose="02020603050405020304" pitchFamily="18" charset="0"/>
              </a:rPr>
              <a:t> Faculty Performance, Data Visualization, Faculty Appraisal System</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1001"/>
              </a:spcBef>
              <a:spcAft>
                <a:spcPts val="0"/>
              </a:spcAft>
              <a:buClr>
                <a:schemeClr val="dk1"/>
              </a:buClr>
              <a:buSzPts val="2800"/>
              <a:buFont typeface="Arial"/>
              <a:buNone/>
            </a:pPr>
            <a:endParaRPr sz="24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21826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2"/>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sz="4400" b="0" i="0" u="none" strike="noStrike" cap="none">
                <a:solidFill>
                  <a:srgbClr val="FFFFFF"/>
                </a:solidFill>
                <a:latin typeface="Times New Roman"/>
                <a:ea typeface="Times New Roman"/>
                <a:cs typeface="Times New Roman"/>
                <a:sym typeface="Times New Roman"/>
              </a:rPr>
              <a:t> References</a:t>
            </a:r>
            <a:endParaRPr sz="4400" b="0" i="0" u="none" strike="noStrike" cap="none">
              <a:solidFill>
                <a:srgbClr val="000000"/>
              </a:solidFill>
              <a:latin typeface="Calibri"/>
              <a:ea typeface="Calibri"/>
              <a:cs typeface="Calibri"/>
              <a:sym typeface="Calibri"/>
            </a:endParaRPr>
          </a:p>
        </p:txBody>
      </p:sp>
      <p:sp>
        <p:nvSpPr>
          <p:cNvPr id="208" name="Google Shape;208;p12"/>
          <p:cNvSpPr txBox="1">
            <a:spLocks noGrp="1"/>
          </p:cNvSpPr>
          <p:nvPr>
            <p:ph type="body" idx="4294967295"/>
          </p:nvPr>
        </p:nvSpPr>
        <p:spPr>
          <a:xfrm>
            <a:off x="199440" y="1097280"/>
            <a:ext cx="11778840" cy="5394600"/>
          </a:xfrm>
          <a:prstGeom prst="rect">
            <a:avLst/>
          </a:prstGeom>
          <a:noFill/>
          <a:ln>
            <a:noFill/>
          </a:ln>
        </p:spPr>
        <p:txBody>
          <a:bodyPr spcFirstLastPara="1" wrap="square" lIns="91425" tIns="45700" rIns="91425" bIns="45700" anchor="t" anchorCtr="0">
            <a:noAutofit/>
          </a:bodyPr>
          <a:lstStyle/>
          <a:p>
            <a:pPr marL="577800" marR="0" lvl="0" indent="-577800" algn="just" rtl="0">
              <a:lnSpc>
                <a:spcPct val="90000"/>
              </a:lnSpc>
              <a:spcBef>
                <a:spcPts val="0"/>
              </a:spcBef>
              <a:spcAft>
                <a:spcPts val="0"/>
              </a:spcAft>
              <a:buClr>
                <a:srgbClr val="000000"/>
              </a:buClr>
              <a:buSzPts val="2800"/>
              <a:buFont typeface="Arial"/>
              <a:buChar char="•"/>
            </a:pPr>
            <a:r>
              <a:rPr lang="en-US" sz="2800" b="0" i="0" u="none" strike="noStrike" cap="none" dirty="0">
                <a:solidFill>
                  <a:srgbClr val="000000"/>
                </a:solidFill>
                <a:latin typeface="Times New Roman"/>
                <a:ea typeface="Times New Roman"/>
                <a:cs typeface="Times New Roman"/>
                <a:sym typeface="Times New Roman"/>
              </a:rPr>
              <a:t>[1]. </a:t>
            </a:r>
            <a:r>
              <a:rPr lang="en-US" sz="2800" b="0" i="0" u="none" strike="noStrike" cap="none" dirty="0" err="1">
                <a:solidFill>
                  <a:srgbClr val="000000"/>
                </a:solidFill>
                <a:latin typeface="Times New Roman"/>
                <a:ea typeface="Times New Roman"/>
                <a:cs typeface="Times New Roman"/>
                <a:sym typeface="Times New Roman"/>
              </a:rPr>
              <a:t>Haidi</a:t>
            </a:r>
            <a:r>
              <a:rPr lang="en-US" sz="2800" b="0" i="0" u="none" strike="noStrike" cap="none" dirty="0">
                <a:solidFill>
                  <a:srgbClr val="000000"/>
                </a:solidFill>
                <a:latin typeface="Times New Roman"/>
                <a:ea typeface="Times New Roman"/>
                <a:cs typeface="Times New Roman"/>
                <a:sym typeface="Times New Roman"/>
              </a:rPr>
              <a:t> </a:t>
            </a:r>
            <a:r>
              <a:rPr lang="en-US" sz="2800" b="0" i="0" u="none" strike="noStrike" cap="none" dirty="0" err="1">
                <a:solidFill>
                  <a:srgbClr val="000000"/>
                </a:solidFill>
                <a:latin typeface="Times New Roman"/>
                <a:ea typeface="Times New Roman"/>
                <a:cs typeface="Times New Roman"/>
                <a:sym typeface="Times New Roman"/>
              </a:rPr>
              <a:t>Bozikovic</a:t>
            </a:r>
            <a:r>
              <a:rPr lang="en-US" sz="2800" b="0" i="0" u="none" strike="noStrike" cap="none" dirty="0">
                <a:solidFill>
                  <a:srgbClr val="000000"/>
                </a:solidFill>
                <a:latin typeface="Times New Roman"/>
                <a:ea typeface="Times New Roman"/>
                <a:cs typeface="Times New Roman"/>
                <a:sym typeface="Times New Roman"/>
              </a:rPr>
              <a:t>, Maja </a:t>
            </a:r>
            <a:r>
              <a:rPr lang="en-US" sz="2800" b="0" i="0" u="none" strike="noStrike" cap="none" dirty="0" err="1">
                <a:solidFill>
                  <a:srgbClr val="000000"/>
                </a:solidFill>
                <a:latin typeface="Times New Roman"/>
                <a:ea typeface="Times New Roman"/>
                <a:cs typeface="Times New Roman"/>
                <a:sym typeface="Times New Roman"/>
              </a:rPr>
              <a:t>Stula</a:t>
            </a:r>
            <a:r>
              <a:rPr lang="en-US" sz="2800" b="0" i="0" u="none" strike="noStrike" cap="none" dirty="0">
                <a:solidFill>
                  <a:srgbClr val="000000"/>
                </a:solidFill>
                <a:latin typeface="Times New Roman"/>
                <a:ea typeface="Times New Roman"/>
                <a:cs typeface="Times New Roman"/>
                <a:sym typeface="Times New Roman"/>
              </a:rPr>
              <a:t> , “</a:t>
            </a:r>
            <a:r>
              <a:rPr lang="en-US" sz="2800" b="0" i="0" u="sng" strike="noStrike" cap="none" dirty="0">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Web Design – past , present and future</a:t>
            </a:r>
            <a:r>
              <a:rPr lang="en-US" sz="2800" b="0" i="0" u="none" strike="noStrike" cap="none" dirty="0">
                <a:solidFill>
                  <a:srgbClr val="000000"/>
                </a:solidFill>
                <a:latin typeface="Times New Roman"/>
                <a:ea typeface="Times New Roman"/>
                <a:cs typeface="Times New Roman"/>
                <a:sym typeface="Times New Roman"/>
              </a:rPr>
              <a:t>” ,</a:t>
            </a:r>
            <a:endParaRPr dirty="0"/>
          </a:p>
          <a:p>
            <a:pPr marL="0" marR="0" lvl="0" indent="0" algn="just" rtl="0">
              <a:lnSpc>
                <a:spcPct val="90000"/>
              </a:lnSpc>
              <a:spcBef>
                <a:spcPts val="1001"/>
              </a:spcBef>
              <a:spcAft>
                <a:spcPts val="0"/>
              </a:spcAft>
              <a:buClr>
                <a:srgbClr val="000000"/>
              </a:buClr>
              <a:buSzPts val="2800"/>
              <a:buFont typeface="Arial"/>
              <a:buNone/>
            </a:pPr>
            <a:r>
              <a:rPr lang="en-US" sz="2800" b="0" i="0" u="none" strike="noStrike" cap="none" dirty="0">
                <a:solidFill>
                  <a:srgbClr val="000000"/>
                </a:solidFill>
                <a:latin typeface="Times New Roman"/>
                <a:ea typeface="Times New Roman"/>
                <a:cs typeface="Times New Roman"/>
                <a:sym typeface="Times New Roman"/>
              </a:rPr>
              <a:t>       MIPRO , pp 1-6, 21 May 2018.</a:t>
            </a:r>
            <a:endParaRPr sz="2800" b="0" i="0" u="none" strike="noStrike" cap="none" dirty="0">
              <a:solidFill>
                <a:srgbClr val="000000"/>
              </a:solidFill>
              <a:latin typeface="Times New Roman"/>
              <a:ea typeface="Times New Roman"/>
              <a:cs typeface="Times New Roman"/>
              <a:sym typeface="Times New Roman"/>
            </a:endParaRPr>
          </a:p>
          <a:p>
            <a:pPr marL="577800" marR="0" lvl="0" indent="-577800" algn="just" rtl="0">
              <a:lnSpc>
                <a:spcPct val="90000"/>
              </a:lnSpc>
              <a:spcBef>
                <a:spcPts val="1001"/>
              </a:spcBef>
              <a:spcAft>
                <a:spcPts val="0"/>
              </a:spcAft>
              <a:buClr>
                <a:srgbClr val="000000"/>
              </a:buClr>
              <a:buSzPts val="2800"/>
              <a:buFont typeface="Arial"/>
              <a:buChar char="•"/>
            </a:pPr>
            <a:r>
              <a:rPr lang="en-US" sz="2800" b="0" i="0" u="none" strike="noStrike" cap="none" dirty="0">
                <a:solidFill>
                  <a:srgbClr val="000000"/>
                </a:solidFill>
                <a:latin typeface="Times New Roman"/>
                <a:ea typeface="Times New Roman"/>
                <a:cs typeface="Times New Roman"/>
                <a:sym typeface="Times New Roman"/>
              </a:rPr>
              <a:t>[2]. Aisha Khanam, Dr. Shabana Mazhar, “</a:t>
            </a:r>
            <a:r>
              <a:rPr lang="en-US" sz="2800" b="0" i="0" u="sng" strike="noStrike" cap="none" dirty="0">
                <a:solidFill>
                  <a:srgbClr val="000000"/>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Efficacy of faculty performance appraisal system in higher educational organization</a:t>
            </a:r>
            <a:r>
              <a:rPr lang="en-US" sz="2800" b="0" i="0" u="none" strike="noStrike" cap="none" dirty="0">
                <a:solidFill>
                  <a:srgbClr val="000000"/>
                </a:solidFill>
                <a:latin typeface="Times New Roman"/>
                <a:ea typeface="Times New Roman"/>
                <a:cs typeface="Times New Roman"/>
                <a:sym typeface="Times New Roman"/>
              </a:rPr>
              <a:t>” , International journal of management and social sciences (IJMSS) , vol 03 ,pp 1 -11, January 2015.</a:t>
            </a:r>
            <a:endParaRPr sz="2800" b="0" i="0" u="none" strike="noStrike" cap="none" dirty="0">
              <a:solidFill>
                <a:srgbClr val="000000"/>
              </a:solidFill>
              <a:latin typeface="Times New Roman"/>
              <a:ea typeface="Times New Roman"/>
              <a:cs typeface="Times New Roman"/>
              <a:sym typeface="Times New Roman"/>
            </a:endParaRPr>
          </a:p>
          <a:p>
            <a:pPr marL="577800" marR="0" lvl="0" indent="-577800" algn="just" rtl="0">
              <a:lnSpc>
                <a:spcPct val="90000"/>
              </a:lnSpc>
              <a:spcBef>
                <a:spcPts val="1001"/>
              </a:spcBef>
              <a:spcAft>
                <a:spcPts val="0"/>
              </a:spcAft>
              <a:buClr>
                <a:srgbClr val="000000"/>
              </a:buClr>
              <a:buSzPts val="2800"/>
              <a:buFont typeface="Arial"/>
              <a:buChar char="•"/>
            </a:pPr>
            <a:r>
              <a:rPr lang="en-US" sz="2800" b="0" i="0" u="none" strike="noStrike" cap="none" dirty="0">
                <a:solidFill>
                  <a:srgbClr val="000000"/>
                </a:solidFill>
                <a:latin typeface="Times New Roman"/>
                <a:ea typeface="Times New Roman"/>
                <a:cs typeface="Times New Roman"/>
                <a:sym typeface="Times New Roman"/>
              </a:rPr>
              <a:t>[3]. Patrik Bores, Aishwarya Chinch pure, Rajat Singh Deepak , Dr. Swati Shinde, “</a:t>
            </a:r>
            <a:r>
              <a:rPr lang="en-US" sz="2800" b="0" i="0" u="sng" strike="noStrike" cap="none" dirty="0">
                <a:solidFill>
                  <a:srgbClr val="00000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Comprehensive Faculty Appraisal and development system using Data Analytics and Data Visualization</a:t>
            </a:r>
            <a:r>
              <a:rPr lang="en-US" sz="2800" b="0" i="0" u="none" strike="noStrike" cap="none" dirty="0">
                <a:solidFill>
                  <a:srgbClr val="000000"/>
                </a:solidFill>
                <a:latin typeface="Times New Roman"/>
                <a:ea typeface="Times New Roman"/>
                <a:cs typeface="Times New Roman"/>
                <a:sym typeface="Times New Roman"/>
              </a:rPr>
              <a:t>”, Fourth International Conference on computing communication control automation(ICCUBEA), pp 1-6 , 25 April 2019.</a:t>
            </a:r>
          </a:p>
          <a:p>
            <a:pPr marL="577800" indent="-577800" algn="just">
              <a:spcBef>
                <a:spcPts val="1001"/>
              </a:spcBef>
              <a:buClr>
                <a:srgbClr val="000000"/>
              </a:buClr>
            </a:pPr>
            <a:r>
              <a:rPr lang="en-US" spc="-1" dirty="0">
                <a:solidFill>
                  <a:srgbClr val="000000"/>
                </a:solidFill>
                <a:latin typeface="Times New Roman"/>
              </a:rPr>
              <a:t>[4].Colin </a:t>
            </a:r>
            <a:r>
              <a:rPr lang="en-US" spc="-1" dirty="0" err="1">
                <a:solidFill>
                  <a:srgbClr val="000000"/>
                </a:solidFill>
                <a:latin typeface="Times New Roman"/>
              </a:rPr>
              <a:t>Reiff</a:t>
            </a:r>
            <a:r>
              <a:rPr lang="en-US" spc="-1" dirty="0">
                <a:solidFill>
                  <a:srgbClr val="000000"/>
                </a:solidFill>
                <a:latin typeface="Times New Roman"/>
              </a:rPr>
              <a:t>, Stefan </a:t>
            </a:r>
            <a:r>
              <a:rPr lang="en-US" spc="-1" dirty="0" err="1">
                <a:solidFill>
                  <a:srgbClr val="000000"/>
                </a:solidFill>
                <a:latin typeface="Times New Roman"/>
              </a:rPr>
              <a:t>Oechsle</a:t>
            </a:r>
            <a:r>
              <a:rPr lang="en-US" spc="-1" dirty="0">
                <a:solidFill>
                  <a:srgbClr val="000000"/>
                </a:solidFill>
                <a:latin typeface="Times New Roman"/>
              </a:rPr>
              <a:t> ,</a:t>
            </a:r>
            <a:r>
              <a:rPr lang="en-US" spc="-1" dirty="0" err="1">
                <a:solidFill>
                  <a:srgbClr val="000000"/>
                </a:solidFill>
                <a:latin typeface="Times New Roman"/>
              </a:rPr>
              <a:t>Florain</a:t>
            </a:r>
            <a:r>
              <a:rPr lang="en-US" spc="-1" dirty="0">
                <a:solidFill>
                  <a:srgbClr val="000000"/>
                </a:solidFill>
                <a:latin typeface="Times New Roman"/>
              </a:rPr>
              <a:t> </a:t>
            </a:r>
            <a:r>
              <a:rPr lang="en-US" spc="-1" dirty="0" err="1">
                <a:solidFill>
                  <a:srgbClr val="000000"/>
                </a:solidFill>
                <a:latin typeface="Times New Roman"/>
              </a:rPr>
              <a:t>Eger,Alexander</a:t>
            </a:r>
            <a:r>
              <a:rPr lang="en-US" spc="-1" dirty="0">
                <a:solidFill>
                  <a:srgbClr val="000000"/>
                </a:solidFill>
                <a:latin typeface="Times New Roman"/>
              </a:rPr>
              <a:t>, “</a:t>
            </a:r>
            <a:r>
              <a:rPr lang="en-US" spc="-1" dirty="0">
                <a:solidFill>
                  <a:srgbClr val="000000"/>
                </a:solidFill>
                <a:latin typeface="Times New Roman"/>
                <a:hlinkClick r:id="rId6"/>
              </a:rPr>
              <a:t>Web Platform for data analysis and monitoring</a:t>
            </a:r>
            <a:r>
              <a:rPr lang="en-US" spc="-1" dirty="0">
                <a:solidFill>
                  <a:srgbClr val="000000"/>
                </a:solidFill>
                <a:latin typeface="Times New Roman"/>
              </a:rPr>
              <a:t>”, Procedia CIRP, pp 1-36, volume 86,2019.</a:t>
            </a:r>
            <a:endParaRPr lang="en-US" sz="2800" b="0" strike="noStrike" spc="-1" dirty="0">
              <a:solidFill>
                <a:srgbClr val="000000"/>
              </a:solidFill>
              <a:latin typeface="Times New Roman"/>
            </a:endParaRPr>
          </a:p>
          <a:p>
            <a:pPr marL="577800" marR="0" lvl="0" indent="-577800" algn="just" rtl="0">
              <a:lnSpc>
                <a:spcPct val="90000"/>
              </a:lnSpc>
              <a:spcBef>
                <a:spcPts val="1001"/>
              </a:spcBef>
              <a:spcAft>
                <a:spcPts val="0"/>
              </a:spcAft>
              <a:buClr>
                <a:srgbClr val="000000"/>
              </a:buClr>
              <a:buSzPts val="2800"/>
              <a:buFont typeface="Arial"/>
              <a:buChar char="•"/>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lvl="0" indent="0" algn="l" rtl="0">
              <a:lnSpc>
                <a:spcPct val="90000"/>
              </a:lnSpc>
              <a:spcBef>
                <a:spcPts val="0"/>
              </a:spcBef>
              <a:spcAft>
                <a:spcPts val="0"/>
              </a:spcAft>
              <a:buClr>
                <a:srgbClr val="FFFFFF"/>
              </a:buClr>
              <a:buSzPts val="4400"/>
              <a:buFont typeface="Times New Roman"/>
              <a:buNone/>
            </a:pPr>
            <a:r>
              <a:rPr lang="en-US" sz="4400" b="0" strike="noStrike">
                <a:solidFill>
                  <a:srgbClr val="FFFFFF"/>
                </a:solidFill>
                <a:latin typeface="Times New Roman"/>
                <a:ea typeface="Times New Roman"/>
                <a:cs typeface="Times New Roman"/>
                <a:sym typeface="Times New Roman"/>
              </a:rPr>
              <a:t>Git Hub Dashboards of each student</a:t>
            </a:r>
            <a:endParaRPr sz="4400" b="0" strike="noStrike">
              <a:solidFill>
                <a:srgbClr val="000000"/>
              </a:solidFill>
              <a:latin typeface="Calibri"/>
              <a:ea typeface="Calibri"/>
              <a:cs typeface="Calibri"/>
              <a:sym typeface="Calibri"/>
            </a:endParaRPr>
          </a:p>
        </p:txBody>
      </p:sp>
      <p:sp>
        <p:nvSpPr>
          <p:cNvPr id="214" name="Google Shape;214;p13"/>
          <p:cNvSpPr txBox="1"/>
          <p:nvPr/>
        </p:nvSpPr>
        <p:spPr>
          <a:xfrm>
            <a:off x="150829" y="1102936"/>
            <a:ext cx="84935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https://github.com/204g1a0591/CSE-2020-24-Batch-B4</a:t>
            </a:r>
            <a:endParaRPr sz="2800">
              <a:solidFill>
                <a:schemeClr val="dk1"/>
              </a:solidFill>
              <a:latin typeface="Calibri"/>
              <a:ea typeface="Calibri"/>
              <a:cs typeface="Calibri"/>
              <a:sym typeface="Calibri"/>
            </a:endParaRPr>
          </a:p>
        </p:txBody>
      </p:sp>
      <p:pic>
        <p:nvPicPr>
          <p:cNvPr id="215" name="Google Shape;215;p13"/>
          <p:cNvPicPr preferRelativeResize="0"/>
          <p:nvPr/>
        </p:nvPicPr>
        <p:blipFill rotWithShape="1">
          <a:blip r:embed="rId4">
            <a:alphaModFix/>
          </a:blip>
          <a:srcRect/>
          <a:stretch/>
        </p:blipFill>
        <p:spPr>
          <a:xfrm>
            <a:off x="725865" y="1601306"/>
            <a:ext cx="9417376" cy="50237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p:nvPr/>
        </p:nvSpPr>
        <p:spPr>
          <a:xfrm>
            <a:off x="2083324" y="2375640"/>
            <a:ext cx="7397996" cy="1671633"/>
          </a:xfrm>
          <a:prstGeom prst="rect">
            <a:avLst/>
          </a:prstGeom>
          <a:noFill/>
          <a:ln>
            <a:noFill/>
          </a:ln>
        </p:spPr>
        <p:txBody>
          <a:bodyPr spcFirstLastPara="1" wrap="square" lIns="90000" tIns="45000" rIns="90000" bIns="45000" anchor="t" anchorCtr="0">
            <a:spAutoFit/>
          </a:bodyPr>
          <a:lstStyle/>
          <a:p>
            <a:pPr marL="0" marR="0" lvl="0" indent="0" algn="l" rtl="0">
              <a:lnSpc>
                <a:spcPct val="107000"/>
              </a:lnSpc>
              <a:spcBef>
                <a:spcPts val="0"/>
              </a:spcBef>
              <a:spcAft>
                <a:spcPts val="0"/>
              </a:spcAft>
              <a:buNone/>
            </a:pPr>
            <a:r>
              <a:rPr lang="en-US" sz="9600" i="1" dirty="0">
                <a:solidFill>
                  <a:srgbClr val="FF6600"/>
                </a:solidFill>
                <a:latin typeface="Times New Roman"/>
                <a:cs typeface="Times New Roman"/>
                <a:sym typeface="Times New Roman"/>
              </a:rPr>
              <a:t>Thank you !!!</a:t>
            </a:r>
            <a:endParaRPr sz="9600" b="0" strike="noStrike"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idx="4294967295"/>
          </p:nvPr>
        </p:nvSpPr>
        <p:spPr>
          <a:xfrm>
            <a:off x="0" y="242046"/>
            <a:ext cx="12191760" cy="705473"/>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dirty="0">
                <a:solidFill>
                  <a:srgbClr val="FFFFFF"/>
                </a:solidFill>
                <a:latin typeface="Times New Roman"/>
                <a:ea typeface="Calibri"/>
                <a:cs typeface="Times New Roman"/>
                <a:sym typeface="Times New Roman"/>
              </a:rPr>
              <a:t>Introduction</a:t>
            </a:r>
            <a:endParaRPr sz="4400" b="0" i="0" u="none" strike="noStrike" cap="none" dirty="0">
              <a:solidFill>
                <a:srgbClr val="000000"/>
              </a:solidFill>
              <a:latin typeface="Calibri"/>
              <a:ea typeface="Calibri"/>
              <a:cs typeface="Calibri"/>
              <a:sym typeface="Calibri"/>
            </a:endParaRPr>
          </a:p>
        </p:txBody>
      </p:sp>
      <p:sp>
        <p:nvSpPr>
          <p:cNvPr id="155" name="Google Shape;155;p5"/>
          <p:cNvSpPr txBox="1">
            <a:spLocks noGrp="1"/>
          </p:cNvSpPr>
          <p:nvPr>
            <p:ph type="body" idx="4294967295"/>
          </p:nvPr>
        </p:nvSpPr>
        <p:spPr>
          <a:xfrm>
            <a:off x="199440" y="1097280"/>
            <a:ext cx="11459520" cy="5075280"/>
          </a:xfrm>
          <a:prstGeom prst="rect">
            <a:avLst/>
          </a:prstGeom>
          <a:noFill/>
          <a:ln>
            <a:noFill/>
          </a:ln>
        </p:spPr>
        <p:txBody>
          <a:bodyPr spcFirstLastPara="1" wrap="square" lIns="91425" tIns="45700" rIns="91425" bIns="45700" anchor="t" anchorCtr="0">
            <a:normAutofit fontScale="92500" lnSpcReduction="10000"/>
          </a:bodyPr>
          <a:lstStyle/>
          <a:p>
            <a:pPr marL="635000" indent="-457200" algn="just">
              <a:spcBef>
                <a:spcPts val="1001"/>
              </a:spcBef>
              <a:buClr>
                <a:srgbClr val="00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Faculty Appraisal System marks a pivotal shift from traditional paper-based assessments to a technologically advanced and data-driven approach in evaluating the performance of academic professionals. In the contemporary landscape of higher education, assessing faculty members' contributions requires a comprehensive and dynamic system. This project introduces an innovative solution that leverages data analytics techniques and a user-friendly web interface to streamline the appraisal process.</a:t>
            </a:r>
          </a:p>
          <a:p>
            <a:pPr marL="635000" indent="-457200" algn="just">
              <a:spcBef>
                <a:spcPts val="1001"/>
              </a:spcBef>
              <a:buClr>
                <a:srgbClr val="000000"/>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The system invites faculty members to log in and document their cognitive abilities, educational achievements, professional accomplishments, and other relevant attributes via an intuitive form. Points are automatically assigned to each accomplishment based on predefined weights, facilitating a fair and transparent evaluation. Real-time feedback and visualizations are provided, offering both faculty members and administrators valuable insights into the appraisal points. The Faculty Appraisal System not only modernizes the assessment methodology but also enhances efficiency, objectivity, and the overall quality of faculty performance evaluations in the academic realm.</a:t>
            </a:r>
            <a:endParaRPr lang="en-IN" sz="2600" dirty="0">
              <a:latin typeface="Times New Roman" panose="02020603050405020304" pitchFamily="18" charset="0"/>
              <a:cs typeface="Times New Roman" panose="02020603050405020304" pitchFamily="18" charset="0"/>
            </a:endParaRPr>
          </a:p>
          <a:p>
            <a:pPr marL="635000" marR="0" lvl="0" indent="-457200" algn="just" rtl="0">
              <a:lnSpc>
                <a:spcPct val="90000"/>
              </a:lnSpc>
              <a:spcBef>
                <a:spcPts val="1001"/>
              </a:spcBef>
              <a:spcAft>
                <a:spcPts val="0"/>
              </a:spcAft>
              <a:buClr>
                <a:srgbClr val="000000"/>
              </a:buClr>
              <a:buSzPts val="2800"/>
              <a:buFont typeface="Wingdings" panose="05000000000000000000" pitchFamily="2" charset="2"/>
              <a:buChar char="Ø"/>
            </a:pPr>
            <a:endParaRPr sz="28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idx="4294967295"/>
          </p:nvPr>
        </p:nvSpPr>
        <p:spPr>
          <a:xfrm>
            <a:off x="0" y="242046"/>
            <a:ext cx="12191760" cy="705473"/>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sz="4400" b="0" i="0" u="none" strike="noStrike" cap="none" dirty="0">
                <a:solidFill>
                  <a:srgbClr val="FFFFFF"/>
                </a:solidFill>
                <a:latin typeface="Times New Roman"/>
                <a:ea typeface="Calibri"/>
                <a:cs typeface="Times New Roman"/>
                <a:sym typeface="Times New Roman"/>
              </a:rPr>
              <a:t>Problem Statement</a:t>
            </a:r>
            <a:endParaRPr sz="4400" b="0" i="0" u="none" strike="noStrike" cap="none" dirty="0">
              <a:solidFill>
                <a:srgbClr val="000000"/>
              </a:solidFill>
              <a:latin typeface="Calibri"/>
              <a:ea typeface="Calibri"/>
              <a:cs typeface="Calibri"/>
              <a:sym typeface="Calibri"/>
            </a:endParaRPr>
          </a:p>
        </p:txBody>
      </p:sp>
      <p:sp>
        <p:nvSpPr>
          <p:cNvPr id="155" name="Google Shape;155;p5"/>
          <p:cNvSpPr txBox="1">
            <a:spLocks noGrp="1"/>
          </p:cNvSpPr>
          <p:nvPr>
            <p:ph type="body" idx="4294967295"/>
          </p:nvPr>
        </p:nvSpPr>
        <p:spPr>
          <a:xfrm>
            <a:off x="199440" y="1097280"/>
            <a:ext cx="11459520" cy="5075280"/>
          </a:xfrm>
          <a:prstGeom prst="rect">
            <a:avLst/>
          </a:prstGeom>
          <a:noFill/>
          <a:ln>
            <a:noFill/>
          </a:ln>
        </p:spPr>
        <p:txBody>
          <a:bodyPr spcFirstLastPara="1" wrap="square" lIns="91425" tIns="45700" rIns="91425" bIns="45700" anchor="t" anchorCtr="0">
            <a:normAutofit/>
          </a:bodyPr>
          <a:lstStyle/>
          <a:p>
            <a:pPr marL="635000" indent="-457200" algn="just">
              <a:spcBef>
                <a:spcPts val="1001"/>
              </a:spcBef>
              <a:buClr>
                <a:srgbClr val="00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Faculty performance appraisal predominantly relies on paper-based assessments and manual calculation of points based on a range of factors. Creating an intelligence appraisal system that assists academic institutions in making informed decisions about promotions, salary adjustments, and recognition necessitates aligning the outcomes with institutional goals and policies. </a:t>
            </a:r>
          </a:p>
          <a:p>
            <a:pPr marL="635000" indent="-457200" algn="just">
              <a:spcBef>
                <a:spcPts val="1001"/>
              </a:spcBef>
              <a:buClr>
                <a:srgbClr val="00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Developing a report generation mechanism that translates accumulated points into clear appraisal insights and potential increments, promoting transparency and trust among faculty and stakeholders</a:t>
            </a:r>
            <a:endParaRPr lang="en-IN" sz="2400" dirty="0">
              <a:latin typeface="Times New Roman" panose="02020603050405020304" pitchFamily="18" charset="0"/>
              <a:cs typeface="Times New Roman" panose="02020603050405020304" pitchFamily="18" charset="0"/>
            </a:endParaRPr>
          </a:p>
          <a:p>
            <a:pPr marL="635000" marR="0" lvl="0" indent="-457200" algn="just" rtl="0">
              <a:lnSpc>
                <a:spcPct val="90000"/>
              </a:lnSpc>
              <a:spcBef>
                <a:spcPts val="1001"/>
              </a:spcBef>
              <a:spcAft>
                <a:spcPts val="0"/>
              </a:spcAft>
              <a:buClr>
                <a:srgbClr val="000000"/>
              </a:buClr>
              <a:buSzPts val="2800"/>
              <a:buFont typeface="Wingdings" panose="05000000000000000000" pitchFamily="2" charset="2"/>
              <a:buChar char="Ø"/>
            </a:pPr>
            <a:endParaRPr sz="28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7554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44703"/>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US" dirty="0">
                <a:solidFill>
                  <a:schemeClr val="bg1"/>
                </a:solidFill>
                <a:latin typeface="Times New Roman"/>
                <a:ea typeface="Calibri"/>
                <a:cs typeface="Times New Roman"/>
                <a:sym typeface="Times New Roman"/>
              </a:rPr>
              <a:t>Literature Survey</a:t>
            </a:r>
            <a:endParaRPr b="0" i="0" u="none" strike="noStrike" cap="none" dirty="0">
              <a:solidFill>
                <a:schemeClr val="bg1"/>
              </a:solidFill>
              <a:latin typeface="Calibri"/>
              <a:ea typeface="Calibri"/>
              <a:cs typeface="Calibri"/>
              <a:sym typeface="Calibri"/>
            </a:endParaRPr>
          </a:p>
        </p:txBody>
      </p:sp>
      <p:sp>
        <p:nvSpPr>
          <p:cNvPr id="167" name="Google Shape;167;p7"/>
          <p:cNvSpPr txBox="1">
            <a:spLocks noGrp="1"/>
          </p:cNvSpPr>
          <p:nvPr>
            <p:ph type="body" idx="4294967295"/>
          </p:nvPr>
        </p:nvSpPr>
        <p:spPr>
          <a:xfrm>
            <a:off x="199440" y="1159496"/>
            <a:ext cx="11778840" cy="5287605"/>
          </a:xfrm>
          <a:prstGeom prst="rect">
            <a:avLst/>
          </a:prstGeom>
          <a:noFill/>
          <a:ln>
            <a:noFill/>
          </a:ln>
        </p:spPr>
        <p:txBody>
          <a:bodyPr spcFirstLastPara="1" wrap="square" lIns="91425" tIns="45700" rIns="91425" bIns="45700" anchor="t" anchorCtr="0">
            <a:noAutofit/>
          </a:bodyPr>
          <a:lstStyle/>
          <a:p>
            <a:pPr indent="-457200" algn="just">
              <a:spcBef>
                <a:spcPts val="0"/>
              </a:spcBef>
              <a:buClr>
                <a:srgbClr val="000000"/>
              </a:buClr>
              <a:buFont typeface="Wingdings" panose="05000000000000000000" pitchFamily="2" charset="2"/>
              <a:buChar char="Ø"/>
            </a:pPr>
            <a:r>
              <a:rPr lang="en-US" sz="2400" b="0" i="0" u="none" strike="noStrike" cap="none" dirty="0">
                <a:solidFill>
                  <a:srgbClr val="000000"/>
                </a:solidFill>
                <a:latin typeface="Times New Roman"/>
                <a:ea typeface="Times New Roman"/>
                <a:cs typeface="Times New Roman"/>
                <a:sym typeface="Times New Roman"/>
              </a:rPr>
              <a:t>[1]. </a:t>
            </a:r>
            <a:r>
              <a:rPr lang="en-US" sz="2400" b="0" i="0" u="none" strike="noStrike" cap="none" dirty="0" err="1">
                <a:solidFill>
                  <a:srgbClr val="000000"/>
                </a:solidFill>
                <a:latin typeface="Times New Roman"/>
                <a:ea typeface="Times New Roman"/>
                <a:cs typeface="Times New Roman"/>
                <a:sym typeface="Times New Roman"/>
              </a:rPr>
              <a:t>Haidi</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err="1">
                <a:solidFill>
                  <a:srgbClr val="000000"/>
                </a:solidFill>
                <a:latin typeface="Times New Roman"/>
                <a:ea typeface="Times New Roman"/>
                <a:cs typeface="Times New Roman"/>
                <a:sym typeface="Times New Roman"/>
              </a:rPr>
              <a:t>Bozikovic</a:t>
            </a:r>
            <a:r>
              <a:rPr lang="en-US" sz="2400" b="0" i="0" u="none" strike="noStrike" cap="none" dirty="0">
                <a:solidFill>
                  <a:srgbClr val="000000"/>
                </a:solidFill>
                <a:latin typeface="Times New Roman"/>
                <a:ea typeface="Times New Roman"/>
                <a:cs typeface="Times New Roman"/>
                <a:sym typeface="Times New Roman"/>
              </a:rPr>
              <a:t>, Maja </a:t>
            </a:r>
            <a:r>
              <a:rPr lang="en-US" sz="2400" b="0" i="0" u="none" strike="noStrike" cap="none" dirty="0" err="1">
                <a:solidFill>
                  <a:srgbClr val="000000"/>
                </a:solidFill>
                <a:latin typeface="Times New Roman"/>
                <a:ea typeface="Times New Roman"/>
                <a:cs typeface="Times New Roman"/>
                <a:sym typeface="Times New Roman"/>
              </a:rPr>
              <a:t>Stula</a:t>
            </a:r>
            <a:r>
              <a:rPr lang="en-US" sz="2400" b="0" i="0" u="none" strike="noStrike" cap="none" dirty="0">
                <a:solidFill>
                  <a:srgbClr val="000000"/>
                </a:solidFill>
                <a:latin typeface="Times New Roman"/>
                <a:ea typeface="Times New Roman"/>
                <a:cs typeface="Times New Roman"/>
                <a:sym typeface="Times New Roman"/>
              </a:rPr>
              <a:t> has proposed the </a:t>
            </a:r>
            <a:r>
              <a:rPr lang="en-US" sz="2400" b="0" i="0" u="none" strike="noStrike" cap="none" dirty="0" err="1">
                <a:solidFill>
                  <a:srgbClr val="000000"/>
                </a:solidFill>
                <a:latin typeface="Times New Roman"/>
                <a:ea typeface="Times New Roman"/>
                <a:cs typeface="Times New Roman"/>
                <a:sym typeface="Times New Roman"/>
              </a:rPr>
              <a:t>The</a:t>
            </a:r>
            <a:r>
              <a:rPr lang="en-US" sz="2400" b="0" i="0" u="none" strike="noStrike" cap="none" dirty="0">
                <a:solidFill>
                  <a:srgbClr val="000000"/>
                </a:solidFill>
                <a:latin typeface="Times New Roman"/>
                <a:ea typeface="Times New Roman"/>
                <a:cs typeface="Times New Roman"/>
                <a:sym typeface="Times New Roman"/>
              </a:rPr>
              <a:t> u</a:t>
            </a:r>
            <a:r>
              <a:rPr lang="en-US" sz="2400" b="0" i="0" u="none" strike="noStrike" cap="none" dirty="0">
                <a:solidFill>
                  <a:srgbClr val="374151"/>
                </a:solidFill>
                <a:latin typeface="Times New Roman"/>
                <a:ea typeface="Times New Roman"/>
                <a:cs typeface="Times New Roman"/>
                <a:sym typeface="Times New Roman"/>
              </a:rPr>
              <a:t>se of PHP, </a:t>
            </a:r>
            <a:r>
              <a:rPr lang="en-US" sz="2400" b="0" i="0" u="none" strike="noStrike" cap="none" dirty="0">
                <a:solidFill>
                  <a:schemeClr val="dk1"/>
                </a:solidFill>
                <a:latin typeface="Times New Roman"/>
                <a:ea typeface="Times New Roman"/>
                <a:cs typeface="Times New Roman"/>
                <a:sym typeface="Times New Roman"/>
              </a:rPr>
              <a:t>JavaScript, CSS, and the XAMPP server highlights the efficient development process and modern tech choices</a:t>
            </a:r>
            <a:r>
              <a:rPr lang="en-US" sz="2400" b="0" i="0" u="none" strike="noStrike" cap="none" dirty="0">
                <a:solidFill>
                  <a:srgbClr val="374151"/>
                </a:solidFill>
                <a:latin typeface="Arial"/>
                <a:ea typeface="Arial"/>
                <a:cs typeface="Arial"/>
                <a:sym typeface="Arial"/>
              </a:rPr>
              <a:t>.</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a:solidFill>
                  <a:schemeClr val="dk1"/>
                </a:solidFill>
                <a:latin typeface="Times New Roman"/>
                <a:ea typeface="Times New Roman"/>
                <a:cs typeface="Times New Roman"/>
                <a:sym typeface="Times New Roman"/>
              </a:rPr>
              <a:t>The benefits of implementing Single Sign-On solutions, which allow faculty members to access multiple systems with a single set of credentials, enhancing convenience and security.</a:t>
            </a:r>
          </a:p>
          <a:p>
            <a:pPr indent="-457200" algn="just">
              <a:spcBef>
                <a:spcPts val="0"/>
              </a:spcBef>
              <a:buClr>
                <a:srgbClr val="000000"/>
              </a:buClr>
              <a:buFont typeface="Wingdings" panose="05000000000000000000" pitchFamily="2" charset="2"/>
              <a:buChar char="Ø"/>
            </a:pPr>
            <a:r>
              <a:rPr lang="en-US" sz="2400" b="0" i="0" u="none" strike="noStrike" cap="none" dirty="0">
                <a:solidFill>
                  <a:schemeClr val="dk1"/>
                </a:solidFill>
                <a:latin typeface="Times New Roman"/>
                <a:ea typeface="Times New Roman"/>
                <a:cs typeface="Times New Roman"/>
                <a:sym typeface="Times New Roman"/>
              </a:rPr>
              <a:t>[2]. </a:t>
            </a:r>
            <a:r>
              <a:rPr lang="en-US" sz="2400" b="0" i="0" u="none" strike="noStrike" cap="none" dirty="0">
                <a:solidFill>
                  <a:srgbClr val="000000"/>
                </a:solidFill>
                <a:latin typeface="Times New Roman"/>
                <a:ea typeface="Times New Roman"/>
                <a:cs typeface="Times New Roman"/>
                <a:sym typeface="Times New Roman"/>
              </a:rPr>
              <a:t>Aisha Khanam, Dr. Shabana Mazhar has proposed </a:t>
            </a:r>
            <a:r>
              <a:rPr lang="en-US" sz="2400" dirty="0">
                <a:latin typeface="Times New Roman"/>
                <a:ea typeface="Times New Roman"/>
                <a:cs typeface="Times New Roman"/>
                <a:sym typeface="Times New Roman"/>
              </a:rPr>
              <a:t>a</a:t>
            </a:r>
            <a:r>
              <a:rPr lang="en-US" sz="2400" b="0" i="0" u="none" strike="noStrike" cap="none" dirty="0">
                <a:solidFill>
                  <a:schemeClr val="dk1"/>
                </a:solidFill>
                <a:latin typeface="Arial"/>
                <a:ea typeface="Arial"/>
                <a:cs typeface="Arial"/>
                <a:sym typeface="Arial"/>
              </a:rPr>
              <a:t> </a:t>
            </a:r>
            <a:r>
              <a:rPr lang="en-US" sz="2400" b="0" i="0" u="none" strike="noStrike" cap="none" dirty="0">
                <a:solidFill>
                  <a:schemeClr val="dk1"/>
                </a:solidFill>
                <a:latin typeface="Times New Roman"/>
                <a:ea typeface="Times New Roman"/>
                <a:cs typeface="Times New Roman"/>
                <a:sym typeface="Times New Roman"/>
              </a:rPr>
              <a:t>well-designed and properly implemented faculty performance appraisal systems have the potential to enhance accountability, quality assurance, decision-making, professional development, and motivation within higher educational organizations. Online systems reduce the risk of errors often associated with manual data entry. Automated calculations and standardized evaluation criteria contribute to higher data accuracy and integrity, leading to fair and reliable assessment outcomes</a:t>
            </a:r>
            <a:r>
              <a:rPr lang="en-US" sz="2400" dirty="0">
                <a:latin typeface="Times New Roman"/>
                <a:ea typeface="Times New Roman"/>
                <a:cs typeface="Times New Roman"/>
                <a:sym typeface="Times New Roman"/>
              </a:rPr>
              <a:t>.</a:t>
            </a:r>
            <a:r>
              <a:rPr lang="en-US" sz="2400" b="0" i="0" u="none" strike="noStrike" cap="none" dirty="0">
                <a:solidFill>
                  <a:srgbClr val="000000"/>
                </a:solidFill>
                <a:latin typeface="Times New Roman"/>
                <a:ea typeface="Times New Roman"/>
                <a:cs typeface="Times New Roman"/>
                <a:sym typeface="Times New Roman"/>
              </a:rPr>
              <a:t> </a:t>
            </a:r>
            <a:endParaRPr lang="en-US" sz="2400" dirty="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44703"/>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US" dirty="0">
                <a:solidFill>
                  <a:schemeClr val="bg1"/>
                </a:solidFill>
                <a:latin typeface="Times New Roman"/>
                <a:ea typeface="Calibri"/>
                <a:cs typeface="Times New Roman"/>
                <a:sym typeface="Times New Roman"/>
              </a:rPr>
              <a:t>Literature Survey</a:t>
            </a:r>
            <a:endParaRPr b="0" i="0" u="none" strike="noStrike" cap="none" dirty="0">
              <a:solidFill>
                <a:schemeClr val="bg1"/>
              </a:solidFill>
              <a:latin typeface="Calibri"/>
              <a:ea typeface="Calibri"/>
              <a:cs typeface="Calibri"/>
              <a:sym typeface="Calibri"/>
            </a:endParaRPr>
          </a:p>
        </p:txBody>
      </p:sp>
      <p:sp>
        <p:nvSpPr>
          <p:cNvPr id="167" name="Google Shape;167;p7"/>
          <p:cNvSpPr txBox="1">
            <a:spLocks noGrp="1"/>
          </p:cNvSpPr>
          <p:nvPr>
            <p:ph type="body" idx="4294967295"/>
          </p:nvPr>
        </p:nvSpPr>
        <p:spPr>
          <a:xfrm>
            <a:off x="199440" y="1159496"/>
            <a:ext cx="11778840" cy="5287605"/>
          </a:xfrm>
          <a:prstGeom prst="rect">
            <a:avLst/>
          </a:prstGeom>
          <a:noFill/>
          <a:ln>
            <a:noFill/>
          </a:ln>
        </p:spPr>
        <p:txBody>
          <a:bodyPr spcFirstLastPara="1" wrap="square" lIns="91425" tIns="45700" rIns="91425" bIns="45700" anchor="t" anchorCtr="0">
            <a:noAutofit/>
          </a:bodyPr>
          <a:lstStyle/>
          <a:p>
            <a:pPr marL="342900" indent="-342900" algn="just">
              <a:spcBef>
                <a:spcPts val="0"/>
              </a:spcBef>
              <a:buClr>
                <a:srgbClr val="000000"/>
              </a:buClr>
              <a:buFont typeface="Wingdings" panose="05000000000000000000" pitchFamily="2" charset="2"/>
              <a:buChar char="Ø"/>
            </a:pPr>
            <a:r>
              <a:rPr lang="en-US" sz="2400" b="0" i="0" u="none" strike="noStrike" cap="none" dirty="0">
                <a:solidFill>
                  <a:srgbClr val="000000"/>
                </a:solidFill>
                <a:latin typeface="Times New Roman"/>
                <a:ea typeface="Times New Roman"/>
                <a:cs typeface="Times New Roman"/>
                <a:sym typeface="Times New Roman"/>
              </a:rPr>
              <a:t>[3]. Patrik Bores, Aishwarya Chinch pure, Rajat Singh Deepak , Dr. Swati Shinde has proposed exploratory data analysis methods to understand trends and patterns descriptive analytics for summarizing faculty performances metrics predictive  modeling techniques to forecast faculty performances. Ethical implications of using data science in faculty appraisal ensuring fairness and transparency in the appraisal process. The methods of collecting relevant data for faculty appraisal techniques for cleaning and preprocessing the collected data, data privacy and ethical consideration in handling faculty-related data. </a:t>
            </a:r>
            <a:r>
              <a:rPr lang="en-IN" sz="2400" dirty="0">
                <a:latin typeface="Times New Roman"/>
                <a:ea typeface="Times New Roman"/>
                <a:cs typeface="Times New Roman"/>
                <a:sym typeface="Times New Roman"/>
              </a:rPr>
              <a:t>I</a:t>
            </a:r>
            <a:r>
              <a:rPr lang="en-US" sz="2400" b="0" i="0" u="none" strike="noStrike" cap="none" dirty="0">
                <a:solidFill>
                  <a:srgbClr val="000000"/>
                </a:solidFill>
                <a:latin typeface="Times New Roman"/>
                <a:ea typeface="Times New Roman"/>
                <a:cs typeface="Times New Roman"/>
                <a:sym typeface="Times New Roman"/>
              </a:rPr>
              <a:t>dentification of key features that impact performances for creating new features to enhance predictive model and feature selection and engineering.</a:t>
            </a:r>
            <a:endParaRPr lang="en-IN"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97709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idx="4294967295"/>
          </p:nvPr>
        </p:nvSpPr>
        <p:spPr>
          <a:xfrm>
            <a:off x="240" y="244703"/>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just" rtl="0">
              <a:lnSpc>
                <a:spcPct val="90000"/>
              </a:lnSpc>
              <a:spcBef>
                <a:spcPts val="0"/>
              </a:spcBef>
              <a:spcAft>
                <a:spcPts val="0"/>
              </a:spcAft>
              <a:buClr>
                <a:srgbClr val="000000"/>
              </a:buClr>
              <a:buSzPts val="2800"/>
              <a:buFont typeface="Times New Roman"/>
              <a:buNone/>
            </a:pPr>
            <a:r>
              <a:rPr lang="en-US" b="0" i="0" u="none" strike="noStrike" cap="none" dirty="0">
                <a:solidFill>
                  <a:schemeClr val="bg1"/>
                </a:solidFill>
                <a:latin typeface="Times New Roman"/>
                <a:ea typeface="Calibri"/>
                <a:cs typeface="Times New Roman"/>
                <a:sym typeface="Times New Roman"/>
              </a:rPr>
              <a:t>Existing System</a:t>
            </a:r>
            <a:endParaRPr b="0" i="0" u="none" strike="noStrike" cap="none" dirty="0">
              <a:solidFill>
                <a:schemeClr val="bg1"/>
              </a:solidFill>
              <a:latin typeface="Calibri"/>
              <a:ea typeface="Calibri"/>
              <a:cs typeface="Calibri"/>
              <a:sym typeface="Calibri"/>
            </a:endParaRPr>
          </a:p>
        </p:txBody>
      </p:sp>
      <p:sp>
        <p:nvSpPr>
          <p:cNvPr id="167" name="Google Shape;167;p7"/>
          <p:cNvSpPr txBox="1">
            <a:spLocks noGrp="1"/>
          </p:cNvSpPr>
          <p:nvPr>
            <p:ph type="body" idx="4294967295"/>
          </p:nvPr>
        </p:nvSpPr>
        <p:spPr>
          <a:xfrm>
            <a:off x="199440" y="1159496"/>
            <a:ext cx="11778840" cy="5287605"/>
          </a:xfrm>
          <a:prstGeom prst="rect">
            <a:avLst/>
          </a:prstGeom>
          <a:noFill/>
          <a:ln>
            <a:noFill/>
          </a:ln>
        </p:spPr>
        <p:txBody>
          <a:bodyPr spcFirstLastPara="1" wrap="square" lIns="91425" tIns="45700" rIns="91425" bIns="45700" anchor="t" anchorCtr="0">
            <a:noAutofit/>
          </a:bodyPr>
          <a:lstStyle/>
          <a:p>
            <a:pPr marL="342900" indent="-342900" algn="just">
              <a:spcBef>
                <a:spcPts val="0"/>
              </a:spcBef>
              <a:buClr>
                <a:srgbClr val="00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existing Faculty Appraisal System relies on paper-based assessments and manual point calculations. It evaluates faculty members based on cognitive abilities, educational achievements, professional accomplishments, and other relevant attributes. However, this traditional approach lacks efficiency and real-time feedback. The system is undergoing a transformation with the integration of technology, incorporating data analytics and a dynamic web page for faculty members to input achievements and receive instant, visually presented appraisal points.</a:t>
            </a:r>
          </a:p>
          <a:p>
            <a:pPr marL="0" indent="0" algn="just">
              <a:spcBef>
                <a:spcPts val="0"/>
              </a:spcBef>
              <a:buClr>
                <a:srgbClr val="000000"/>
              </a:buClr>
              <a:buNone/>
            </a:pPr>
            <a:r>
              <a:rPr lang="en-US" sz="2400" b="1" dirty="0">
                <a:solidFill>
                  <a:schemeClr val="accent2"/>
                </a:solidFill>
                <a:latin typeface="Times New Roman" panose="02020603050405020304" pitchFamily="18" charset="0"/>
                <a:cs typeface="Times New Roman" panose="02020603050405020304" pitchFamily="18" charset="0"/>
              </a:rPr>
              <a:t>Disadvantages:</a:t>
            </a:r>
          </a:p>
          <a:p>
            <a:pPr marL="285750" lvl="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Time Consuming Process</a:t>
            </a:r>
            <a:endParaRPr lang="en-IN" sz="2400"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Risk Of Errors</a:t>
            </a:r>
            <a:endParaRPr lang="en-IN" sz="2400"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Limited Accessibility and Visibility</a:t>
            </a:r>
            <a:endParaRPr lang="en-IN" sz="2400" dirty="0">
              <a:latin typeface="Times New Roman" panose="02020603050405020304" pitchFamily="18" charset="0"/>
              <a:cs typeface="Times New Roman" panose="02020603050405020304" pitchFamily="18" charset="0"/>
            </a:endParaRPr>
          </a:p>
          <a:p>
            <a:pPr marL="0" indent="0" algn="just">
              <a:spcBef>
                <a:spcPts val="0"/>
              </a:spcBef>
              <a:buClr>
                <a:srgbClr val="000000"/>
              </a:buClr>
              <a:buNone/>
            </a:pPr>
            <a:endParaRPr lang="en-IN" sz="2400" b="1" dirty="0">
              <a:solidFill>
                <a:schemeClr val="accent2"/>
              </a:solidFill>
              <a:latin typeface="Times New Roman" panose="02020603050405020304" pitchFamily="18" charset="0"/>
              <a:cs typeface="Times New Roman" panose="02020603050405020304" pitchFamily="18" charset="0"/>
            </a:endParaRPr>
          </a:p>
          <a:p>
            <a:pPr marL="342900" indent="-342900" algn="just">
              <a:spcBef>
                <a:spcPts val="0"/>
              </a:spcBef>
              <a:buClr>
                <a:srgbClr val="000000"/>
              </a:buClr>
              <a:buFont typeface="Wingdings" panose="05000000000000000000" pitchFamily="2" charset="2"/>
              <a:buChar char="Ø"/>
            </a:pPr>
            <a:endParaRPr lang="en-IN"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8157768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1694</TotalTime>
  <Words>1905</Words>
  <Application>Microsoft Office PowerPoint</Application>
  <PresentationFormat>Widescreen</PresentationFormat>
  <Paragraphs>179</Paragraphs>
  <Slides>42</Slides>
  <Notes>41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Arial</vt:lpstr>
      <vt:lpstr>Calibri</vt:lpstr>
      <vt:lpstr>Noto Sans Symbols</vt:lpstr>
      <vt:lpstr>Times New Roman</vt:lpstr>
      <vt:lpstr>Verdana</vt:lpstr>
      <vt:lpstr>Wingdings</vt:lpstr>
      <vt:lpstr>Office Theme</vt:lpstr>
      <vt:lpstr>Office Theme</vt:lpstr>
      <vt:lpstr>PowerPoint Presentation</vt:lpstr>
      <vt:lpstr>Contents</vt:lpstr>
      <vt:lpstr>Comments</vt:lpstr>
      <vt:lpstr>Abstract</vt:lpstr>
      <vt:lpstr>Introduction</vt:lpstr>
      <vt:lpstr>Problem Statement</vt:lpstr>
      <vt:lpstr>Literature Survey</vt:lpstr>
      <vt:lpstr>Literature Survey</vt:lpstr>
      <vt:lpstr>Existing System</vt:lpstr>
      <vt:lpstr>Proposed System</vt:lpstr>
      <vt:lpstr>Planning</vt:lpstr>
      <vt:lpstr>Planning</vt:lpstr>
      <vt:lpstr>Planning</vt:lpstr>
      <vt:lpstr>Planning</vt:lpstr>
      <vt:lpstr>Planning</vt:lpstr>
      <vt:lpstr>Planning</vt:lpstr>
      <vt:lpstr>Planning</vt:lpstr>
      <vt:lpstr>Design</vt:lpstr>
      <vt:lpstr> Design</vt:lpstr>
      <vt:lpstr>Design</vt:lpstr>
      <vt:lpstr>Implementation </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Research Paper</vt:lpstr>
      <vt:lpstr>Certifications</vt:lpstr>
      <vt:lpstr>Certifications</vt:lpstr>
      <vt:lpstr>Certifications</vt:lpstr>
      <vt:lpstr>Certifications</vt:lpstr>
      <vt:lpstr>Certifications</vt:lpstr>
      <vt:lpstr>Conclusion</vt:lpstr>
      <vt:lpstr> References</vt:lpstr>
      <vt:lpstr>Git Hub Dashboards of each student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Shaik Sakiya</cp:lastModifiedBy>
  <cp:revision>14</cp:revision>
  <dcterms:created xsi:type="dcterms:W3CDTF">2019-06-11T05:35:00Z</dcterms:created>
  <dcterms:modified xsi:type="dcterms:W3CDTF">2024-04-19T08:36:05Z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